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5" r:id="rId7"/>
    <p:sldId id="266" r:id="rId8"/>
    <p:sldId id="269" r:id="rId9"/>
    <p:sldId id="270" r:id="rId10"/>
    <p:sldId id="271" r:id="rId11"/>
    <p:sldId id="272" r:id="rId12"/>
    <p:sldId id="273" r:id="rId13"/>
    <p:sldId id="274" r:id="rId14"/>
    <p:sldId id="262" r:id="rId15"/>
    <p:sldId id="263" r:id="rId16"/>
    <p:sldId id="275" r:id="rId17"/>
    <p:sldId id="276" r:id="rId18"/>
    <p:sldId id="277" r:id="rId19"/>
    <p:sldId id="278" r:id="rId20"/>
    <p:sldId id="279" r:id="rId21"/>
    <p:sldId id="280" r:id="rId22"/>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50" d="100"/>
          <a:sy n="50" d="100"/>
        </p:scale>
        <p:origin x="883" y="3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RedHashing.emf"/>
          <p:cNvPicPr>
            <a:picLocks/>
          </p:cNvPicPr>
          <p:nvPr/>
        </p:nvPicPr>
        <p:blipFill rotWithShape="1">
          <a:blip r:embed="rId2">
            <a:duotone>
              <a:schemeClr val="accent1">
                <a:shade val="45000"/>
                <a:satMod val="135000"/>
              </a:schemeClr>
              <a:prstClr val="white"/>
            </a:duotone>
          </a:blip>
          <a:srcRect l="-115" r="15828" b="36435"/>
          <a:stretch/>
        </p:blipFill>
        <p:spPr>
          <a:xfrm>
            <a:off x="1125460" y="643464"/>
            <a:ext cx="9610344" cy="155448"/>
          </a:xfrm>
          <a:prstGeom prst="rect">
            <a:avLst/>
          </a:prstGeom>
          <a:noFill/>
          <a:ln>
            <a:noFill/>
          </a:ln>
        </p:spPr>
      </p:pic>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D08E705-8616-4A72-B0E3-EA1C4BE35455}" type="datetimeFigureOut">
              <a:rPr lang="en-US"/>
              <a:pPr>
                <a:defRPr/>
              </a:pPr>
              <a:t>9/13/2020</a:t>
            </a:fld>
            <a:endParaRPr lang="en-US" dirty="0"/>
          </a:p>
        </p:txBody>
      </p:sp>
      <p:sp>
        <p:nvSpPr>
          <p:cNvPr id="6" name="Footer Placeholder 4"/>
          <p:cNvSpPr>
            <a:spLocks noGrp="1"/>
          </p:cNvSpPr>
          <p:nvPr>
            <p:ph type="ftr" sz="quarter" idx="11"/>
          </p:nvPr>
        </p:nvSpPr>
        <p:spPr>
          <a:xfrm>
            <a:off x="1127125" y="328613"/>
            <a:ext cx="5943600" cy="309562"/>
          </a:xfrm>
        </p:spPr>
        <p:txBody>
          <a:bodyPr/>
          <a:lstStyle>
            <a:lvl1pPr>
              <a:defRPr dirty="0"/>
            </a:lvl1pPr>
          </a:lstStyle>
          <a:p>
            <a:pPr>
              <a:defRPr/>
            </a:pPr>
            <a:endParaRPr lang="en-US"/>
          </a:p>
        </p:txBody>
      </p:sp>
      <p:sp>
        <p:nvSpPr>
          <p:cNvPr id="7" name="Slide Number Placeholder 5"/>
          <p:cNvSpPr>
            <a:spLocks noGrp="1"/>
          </p:cNvSpPr>
          <p:nvPr>
            <p:ph type="sldNum" sz="quarter" idx="12"/>
          </p:nvPr>
        </p:nvSpPr>
        <p:spPr>
          <a:xfrm>
            <a:off x="9925050" y="134938"/>
            <a:ext cx="809625" cy="503237"/>
          </a:xfrm>
        </p:spPr>
        <p:txBody>
          <a:bodyPr/>
          <a:lstStyle>
            <a:lvl1pPr>
              <a:defRPr/>
            </a:lvl1pPr>
          </a:lstStyle>
          <a:p>
            <a:fld id="{C282C689-21C5-4064-BD0F-8467E3D6A9A9}" type="slidenum">
              <a:rPr lang="en-US" altLang="en-US"/>
              <a:pPr/>
              <a:t>‹#›</a:t>
            </a:fld>
            <a:endParaRPr lang="en-US" altLang="en-US"/>
          </a:p>
        </p:txBody>
      </p:sp>
    </p:spTree>
    <p:extLst>
      <p:ext uri="{BB962C8B-B14F-4D97-AF65-F5344CB8AC3E}">
        <p14:creationId xmlns:p14="http://schemas.microsoft.com/office/powerpoint/2010/main" val="14090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3" descr="RedHashing.emf"/>
          <p:cNvPicPr>
            <a:picLocks/>
          </p:cNvPicPr>
          <p:nvPr/>
        </p:nvPicPr>
        <p:blipFill rotWithShape="1">
          <a:blip r:embed="rId2">
            <a:duotone>
              <a:schemeClr val="accent1">
                <a:shade val="45000"/>
                <a:satMod val="135000"/>
              </a:schemeClr>
              <a:prstClr val="white"/>
            </a:duotone>
          </a:blip>
          <a:srcRect l="-115" r="15828" b="36435"/>
          <a:stretch/>
        </p:blipFill>
        <p:spPr>
          <a:xfrm>
            <a:off x="1125460" y="643464"/>
            <a:ext cx="9610344" cy="155448"/>
          </a:xfrm>
          <a:prstGeom prst="rect">
            <a:avLst/>
          </a:prstGeom>
          <a:noFill/>
          <a:ln>
            <a:noFill/>
          </a:ln>
        </p:spPr>
      </p:pic>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0AD3A2F5-6865-4C01-95E7-8B20453002A0}" type="datetimeFigureOut">
              <a:rPr lang="en-US"/>
              <a:pPr>
                <a:defRPr/>
              </a:pPr>
              <a:t>9/13/2020</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6C9B068-E459-4738-8EDC-D9A088A9CA36}" type="slidenum">
              <a:rPr lang="en-US" altLang="en-US"/>
              <a:pPr/>
              <a:t>‹#›</a:t>
            </a:fld>
            <a:endParaRPr lang="en-US" altLang="en-US"/>
          </a:p>
        </p:txBody>
      </p:sp>
    </p:spTree>
    <p:extLst>
      <p:ext uri="{BB962C8B-B14F-4D97-AF65-F5344CB8AC3E}">
        <p14:creationId xmlns:p14="http://schemas.microsoft.com/office/powerpoint/2010/main" val="380539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3" descr="RedHashing.emf"/>
          <p:cNvPicPr>
            <a:picLocks/>
          </p:cNvPicPr>
          <p:nvPr/>
        </p:nvPicPr>
        <p:blipFill rotWithShape="1">
          <a:blip r:embed="rId2">
            <a:duotone>
              <a:schemeClr val="accent1">
                <a:shade val="45000"/>
                <a:satMod val="135000"/>
              </a:schemeClr>
              <a:prstClr val="white"/>
            </a:duotone>
          </a:blip>
          <a:srcRect l="-115" r="59215" b="36435"/>
          <a:stretch/>
        </p:blipFill>
        <p:spPr>
          <a:xfrm rot="5400000">
            <a:off x="8642279" y="3046916"/>
            <a:ext cx="4663440" cy="155448"/>
          </a:xfrm>
          <a:prstGeom prst="rect">
            <a:avLst/>
          </a:prstGeom>
          <a:noFill/>
          <a:ln>
            <a:noFill/>
          </a:ln>
        </p:spPr>
      </p:pic>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2D606CC-73C2-415E-8D78-D47BCFFBB4B5}" type="datetimeFigureOut">
              <a:rPr lang="en-US"/>
              <a:pPr>
                <a:defRPr/>
              </a:pPr>
              <a:t>9/13/2020</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F4FEE10-36DC-4106-8C62-2BAF689E5D35}" type="slidenum">
              <a:rPr lang="en-US" altLang="en-US"/>
              <a:pPr/>
              <a:t>‹#›</a:t>
            </a:fld>
            <a:endParaRPr lang="en-US" altLang="en-US"/>
          </a:p>
        </p:txBody>
      </p:sp>
    </p:spTree>
    <p:extLst>
      <p:ext uri="{BB962C8B-B14F-4D97-AF65-F5344CB8AC3E}">
        <p14:creationId xmlns:p14="http://schemas.microsoft.com/office/powerpoint/2010/main" val="96663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RedHashing.emf"/>
          <p:cNvPicPr>
            <a:picLocks/>
          </p:cNvPicPr>
          <p:nvPr/>
        </p:nvPicPr>
        <p:blipFill rotWithShape="1">
          <a:blip r:embed="rId2">
            <a:duotone>
              <a:schemeClr val="accent1">
                <a:shade val="45000"/>
                <a:satMod val="135000"/>
              </a:schemeClr>
              <a:prstClr val="white"/>
            </a:duotone>
          </a:blip>
          <a:srcRect l="-115" r="15828" b="36435"/>
          <a:stretch/>
        </p:blipFill>
        <p:spPr>
          <a:xfrm>
            <a:off x="1125460" y="643464"/>
            <a:ext cx="9610344" cy="155448"/>
          </a:xfrm>
          <a:prstGeom prst="rect">
            <a:avLst/>
          </a:prstGeom>
          <a:noFill/>
          <a:ln>
            <a:noFill/>
          </a:ln>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sz="1200"/>
            </a:lvl1pPr>
          </a:lstStyle>
          <a:p>
            <a:pPr>
              <a:defRPr/>
            </a:pPr>
            <a:fld id="{BF10BD17-5A0B-4701-94A4-1192D810DAA2}" type="datetimeFigureOut">
              <a:rPr lang="en-US"/>
              <a:pPr>
                <a:defRPr/>
              </a:pPr>
              <a:t>9/13/2020</a:t>
            </a:fld>
            <a:endParaRPr lang="en-US" dirty="0"/>
          </a:p>
        </p:txBody>
      </p:sp>
      <p:sp>
        <p:nvSpPr>
          <p:cNvPr id="6" name="Footer Placeholder 4"/>
          <p:cNvSpPr>
            <a:spLocks noGrp="1"/>
          </p:cNvSpPr>
          <p:nvPr>
            <p:ph type="ftr" sz="quarter" idx="11"/>
          </p:nvPr>
        </p:nvSpPr>
        <p:spPr/>
        <p:txBody>
          <a:bodyPr/>
          <a:lstStyle>
            <a:lvl1pPr>
              <a:defRPr sz="1200" dirty="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B00899F-594A-4AD4-9D03-85656FCE645A}" type="slidenum">
              <a:rPr lang="en-US" altLang="en-US"/>
              <a:pPr/>
              <a:t>‹#›</a:t>
            </a:fld>
            <a:endParaRPr lang="en-US" altLang="en-US"/>
          </a:p>
        </p:txBody>
      </p:sp>
    </p:spTree>
    <p:extLst>
      <p:ext uri="{BB962C8B-B14F-4D97-AF65-F5344CB8AC3E}">
        <p14:creationId xmlns:p14="http://schemas.microsoft.com/office/powerpoint/2010/main" val="2114207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descr="RedHashing.emf"/>
          <p:cNvPicPr>
            <a:picLocks/>
          </p:cNvPicPr>
          <p:nvPr/>
        </p:nvPicPr>
        <p:blipFill rotWithShape="1">
          <a:blip r:embed="rId2">
            <a:duotone>
              <a:schemeClr val="accent1">
                <a:shade val="45000"/>
                <a:satMod val="135000"/>
              </a:schemeClr>
              <a:prstClr val="white"/>
            </a:duotone>
          </a:blip>
          <a:srcRect l="-115" r="15828" b="36435"/>
          <a:stretch/>
        </p:blipFill>
        <p:spPr>
          <a:xfrm>
            <a:off x="1125460" y="643464"/>
            <a:ext cx="9610344" cy="155448"/>
          </a:xfrm>
          <a:prstGeom prst="rect">
            <a:avLst/>
          </a:prstGeom>
          <a:noFill/>
          <a:ln>
            <a:noFill/>
          </a:ln>
        </p:spPr>
      </p:pic>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2DCC613-420E-44BC-B7F4-E347A9563DAF}" type="datetimeFigureOut">
              <a:rPr lang="en-US"/>
              <a:pPr>
                <a:defRPr/>
              </a:pPr>
              <a:t>9/13/2020</a:t>
            </a:fld>
            <a:endParaRPr lang="en-US" dirty="0"/>
          </a:p>
        </p:txBody>
      </p:sp>
      <p:sp>
        <p:nvSpPr>
          <p:cNvPr id="6" name="Footer Placeholder 4"/>
          <p:cNvSpPr>
            <a:spLocks noGrp="1"/>
          </p:cNvSpPr>
          <p:nvPr>
            <p:ph type="ftr" sz="quarter" idx="11"/>
          </p:nvPr>
        </p:nvSpPr>
        <p:spPr/>
        <p:txBody>
          <a:bodyPr/>
          <a:lstStyle>
            <a:lvl1pPr>
              <a:defRPr dirty="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FCA1AFC-68C0-4D65-9114-9763A4B6B37F}" type="slidenum">
              <a:rPr lang="en-US" altLang="en-US"/>
              <a:pPr/>
              <a:t>‹#›</a:t>
            </a:fld>
            <a:endParaRPr lang="en-US" altLang="en-US"/>
          </a:p>
        </p:txBody>
      </p:sp>
    </p:spTree>
    <p:extLst>
      <p:ext uri="{BB962C8B-B14F-4D97-AF65-F5344CB8AC3E}">
        <p14:creationId xmlns:p14="http://schemas.microsoft.com/office/powerpoint/2010/main" val="1035013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descr="RedHashing.emf"/>
          <p:cNvPicPr>
            <a:picLocks/>
          </p:cNvPicPr>
          <p:nvPr/>
        </p:nvPicPr>
        <p:blipFill rotWithShape="1">
          <a:blip r:embed="rId2">
            <a:duotone>
              <a:schemeClr val="accent1">
                <a:shade val="45000"/>
                <a:satMod val="135000"/>
              </a:schemeClr>
              <a:prstClr val="white"/>
            </a:duotone>
          </a:blip>
          <a:srcRect l="-115" r="15828" b="36435"/>
          <a:stretch/>
        </p:blipFill>
        <p:spPr>
          <a:xfrm>
            <a:off x="1125460" y="643464"/>
            <a:ext cx="9610344" cy="155448"/>
          </a:xfrm>
          <a:prstGeom prst="rect">
            <a:avLst/>
          </a:prstGeom>
          <a:noFill/>
          <a:ln>
            <a:noFill/>
          </a:ln>
        </p:spPr>
      </p:pic>
      <p:sp>
        <p:nvSpPr>
          <p:cNvPr id="2" name="Title 1"/>
          <p:cNvSpPr>
            <a:spLocks noGrp="1"/>
          </p:cNvSpPr>
          <p:nvPr>
            <p:ph type="title"/>
          </p:nvPr>
        </p:nvSpPr>
        <p:spPr>
          <a:xfrm>
            <a:off x="1131052" y="958037"/>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71069BA6-5E74-405F-A740-60BE864468E7}" type="datetimeFigureOut">
              <a:rPr lang="en-US"/>
              <a:pPr>
                <a:defRPr/>
              </a:pPr>
              <a:t>9/13/2020</a:t>
            </a:fld>
            <a:endParaRPr lang="en-US" dirty="0"/>
          </a:p>
        </p:txBody>
      </p:sp>
      <p:sp>
        <p:nvSpPr>
          <p:cNvPr id="7" name="Footer Placeholder 5"/>
          <p:cNvSpPr>
            <a:spLocks noGrp="1"/>
          </p:cNvSpPr>
          <p:nvPr>
            <p:ph type="ftr" sz="quarter" idx="11"/>
          </p:nvPr>
        </p:nvSpPr>
        <p:spPr/>
        <p:txBody>
          <a:bodyPr/>
          <a:lstStyle>
            <a:lvl1pPr>
              <a:defRPr dirty="0"/>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0312A403-3AA7-49C1-88F9-0F914AB59202}" type="slidenum">
              <a:rPr lang="en-US" altLang="en-US"/>
              <a:pPr/>
              <a:t>‹#›</a:t>
            </a:fld>
            <a:endParaRPr lang="en-US" altLang="en-US"/>
          </a:p>
        </p:txBody>
      </p:sp>
    </p:spTree>
    <p:extLst>
      <p:ext uri="{BB962C8B-B14F-4D97-AF65-F5344CB8AC3E}">
        <p14:creationId xmlns:p14="http://schemas.microsoft.com/office/powerpoint/2010/main" val="1930180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RedHashing.emf"/>
          <p:cNvPicPr>
            <a:picLocks/>
          </p:cNvPicPr>
          <p:nvPr/>
        </p:nvPicPr>
        <p:blipFill rotWithShape="1">
          <a:blip r:embed="rId2">
            <a:duotone>
              <a:schemeClr val="accent1">
                <a:shade val="45000"/>
                <a:satMod val="135000"/>
              </a:schemeClr>
              <a:prstClr val="white"/>
            </a:duotone>
          </a:blip>
          <a:srcRect l="-115" r="15828" b="36435"/>
          <a:stretch/>
        </p:blipFill>
        <p:spPr>
          <a:xfrm>
            <a:off x="1125460" y="643464"/>
            <a:ext cx="9610344" cy="155448"/>
          </a:xfrm>
          <a:prstGeom prst="rect">
            <a:avLst/>
          </a:prstGeom>
          <a:noFill/>
          <a:ln>
            <a:noFill/>
          </a:ln>
        </p:spPr>
      </p:pic>
      <p:sp>
        <p:nvSpPr>
          <p:cNvPr id="2" name="Title 1"/>
          <p:cNvSpPr>
            <a:spLocks noGrp="1"/>
          </p:cNvSpPr>
          <p:nvPr>
            <p:ph type="title"/>
          </p:nvPr>
        </p:nvSpPr>
        <p:spPr>
          <a:xfrm>
            <a:off x="1129166" y="953336"/>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51155E38-8B62-4FBF-BE2C-DC843C8F3994}" type="datetimeFigureOut">
              <a:rPr lang="en-US"/>
              <a:pPr>
                <a:defRPr/>
              </a:pPr>
              <a:t>9/13/2020</a:t>
            </a:fld>
            <a:endParaRPr lang="en-US" dirty="0"/>
          </a:p>
        </p:txBody>
      </p:sp>
      <p:sp>
        <p:nvSpPr>
          <p:cNvPr id="9" name="Footer Placeholder 7"/>
          <p:cNvSpPr>
            <a:spLocks noGrp="1"/>
          </p:cNvSpPr>
          <p:nvPr>
            <p:ph type="ftr" sz="quarter" idx="11"/>
          </p:nvPr>
        </p:nvSpPr>
        <p:spPr/>
        <p:txBody>
          <a:bodyPr/>
          <a:lstStyle>
            <a:lvl1pPr>
              <a:defRPr dirty="0"/>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9313B4C9-6436-401E-A5C7-6CCC414A2330}" type="slidenum">
              <a:rPr lang="en-US" altLang="en-US"/>
              <a:pPr/>
              <a:t>‹#›</a:t>
            </a:fld>
            <a:endParaRPr lang="en-US" altLang="en-US"/>
          </a:p>
        </p:txBody>
      </p:sp>
    </p:spTree>
    <p:extLst>
      <p:ext uri="{BB962C8B-B14F-4D97-AF65-F5344CB8AC3E}">
        <p14:creationId xmlns:p14="http://schemas.microsoft.com/office/powerpoint/2010/main" val="3040463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RedHashing.emf"/>
          <p:cNvPicPr>
            <a:picLocks/>
          </p:cNvPicPr>
          <p:nvPr/>
        </p:nvPicPr>
        <p:blipFill rotWithShape="1">
          <a:blip r:embed="rId2">
            <a:duotone>
              <a:schemeClr val="accent1">
                <a:shade val="45000"/>
                <a:satMod val="135000"/>
              </a:schemeClr>
              <a:prstClr val="white"/>
            </a:duotone>
          </a:blip>
          <a:srcRect l="-115" r="15828" b="36435"/>
          <a:stretch/>
        </p:blipFill>
        <p:spPr>
          <a:xfrm>
            <a:off x="1125460" y="643464"/>
            <a:ext cx="9610344" cy="155448"/>
          </a:xfrm>
          <a:prstGeom prst="rect">
            <a:avLst/>
          </a:prstGeom>
          <a:noFill/>
          <a:ln>
            <a:noFill/>
          </a:ln>
        </p:spPr>
      </p:pic>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707AF321-3536-4BA9-9377-D24BF436AC63}" type="datetimeFigureOut">
              <a:rPr lang="en-US"/>
              <a:pPr>
                <a:defRPr/>
              </a:pPr>
              <a:t>9/13/2020</a:t>
            </a:fld>
            <a:endParaRPr lang="en-US" dirty="0"/>
          </a:p>
        </p:txBody>
      </p:sp>
      <p:sp>
        <p:nvSpPr>
          <p:cNvPr id="5" name="Footer Placeholder 3"/>
          <p:cNvSpPr>
            <a:spLocks noGrp="1"/>
          </p:cNvSpPr>
          <p:nvPr>
            <p:ph type="ftr" sz="quarter" idx="11"/>
          </p:nvPr>
        </p:nvSpPr>
        <p:spPr/>
        <p:txBody>
          <a:bodyPr/>
          <a:lstStyle>
            <a:lvl1pPr>
              <a:defRPr dirty="0"/>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fld id="{9ECF3847-BB52-4B2C-A715-AD7D0109C3F2}" type="slidenum">
              <a:rPr lang="en-US" altLang="en-US"/>
              <a:pPr/>
              <a:t>‹#›</a:t>
            </a:fld>
            <a:endParaRPr lang="en-US" altLang="en-US"/>
          </a:p>
        </p:txBody>
      </p:sp>
    </p:spTree>
    <p:extLst>
      <p:ext uri="{BB962C8B-B14F-4D97-AF65-F5344CB8AC3E}">
        <p14:creationId xmlns:p14="http://schemas.microsoft.com/office/powerpoint/2010/main" val="138705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92F0D82-C4C3-46F0-BDE1-E8EC8E0C0781}" type="datetimeFigureOut">
              <a:rPr lang="en-US"/>
              <a:pPr>
                <a:defRPr/>
              </a:pPr>
              <a:t>9/13/2020</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6D45546F-9750-4D2B-9159-ABC34D105AEB}" type="slidenum">
              <a:rPr lang="en-US" altLang="en-US"/>
              <a:pPr/>
              <a:t>‹#›</a:t>
            </a:fld>
            <a:endParaRPr lang="en-US" altLang="en-US"/>
          </a:p>
        </p:txBody>
      </p:sp>
    </p:spTree>
    <p:extLst>
      <p:ext uri="{BB962C8B-B14F-4D97-AF65-F5344CB8AC3E}">
        <p14:creationId xmlns:p14="http://schemas.microsoft.com/office/powerpoint/2010/main" val="1514879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RedHashing.emf"/>
          <p:cNvPicPr>
            <a:picLocks/>
          </p:cNvPicPr>
          <p:nvPr/>
        </p:nvPicPr>
        <p:blipFill rotWithShape="1">
          <a:blip r:embed="rId2">
            <a:duotone>
              <a:schemeClr val="accent1">
                <a:shade val="45000"/>
                <a:satMod val="135000"/>
              </a:schemeClr>
              <a:prstClr val="white"/>
            </a:duotone>
          </a:blip>
          <a:srcRect l="-115" r="15828" b="36435"/>
          <a:stretch/>
        </p:blipFill>
        <p:spPr>
          <a:xfrm>
            <a:off x="1125460" y="643464"/>
            <a:ext cx="9610344" cy="155448"/>
          </a:xfrm>
          <a:prstGeom prst="rect">
            <a:avLst/>
          </a:prstGeom>
          <a:noFill/>
          <a:ln>
            <a:noFill/>
          </a:ln>
        </p:spPr>
      </p:pic>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7C72AD27-C954-4688-8B44-CEA113C2BDEE}" type="datetimeFigureOut">
              <a:rPr lang="en-US"/>
              <a:pPr>
                <a:defRPr/>
              </a:pPr>
              <a:t>9/13/2020</a:t>
            </a:fld>
            <a:endParaRPr lang="en-US" dirty="0"/>
          </a:p>
        </p:txBody>
      </p:sp>
      <p:sp>
        <p:nvSpPr>
          <p:cNvPr id="7" name="Footer Placeholder 5"/>
          <p:cNvSpPr>
            <a:spLocks noGrp="1"/>
          </p:cNvSpPr>
          <p:nvPr>
            <p:ph type="ftr" sz="quarter" idx="11"/>
          </p:nvPr>
        </p:nvSpPr>
        <p:spPr/>
        <p:txBody>
          <a:bodyPr/>
          <a:lstStyle>
            <a:lvl1pPr>
              <a:defRPr dirty="0"/>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1616FAC0-A7A0-4E80-A3B9-2240204B0052}" type="slidenum">
              <a:rPr lang="en-US" altLang="en-US"/>
              <a:pPr/>
              <a:t>‹#›</a:t>
            </a:fld>
            <a:endParaRPr lang="en-US" altLang="en-US"/>
          </a:p>
        </p:txBody>
      </p:sp>
    </p:spTree>
    <p:extLst>
      <p:ext uri="{BB962C8B-B14F-4D97-AF65-F5344CB8AC3E}">
        <p14:creationId xmlns:p14="http://schemas.microsoft.com/office/powerpoint/2010/main" val="345733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9"/>
          <p:cNvGrpSpPr>
            <a:grpSpLocks/>
          </p:cNvGrpSpPr>
          <p:nvPr/>
        </p:nvGrpSpPr>
        <p:grpSpPr bwMode="auto">
          <a:xfrm>
            <a:off x="7477125" y="482600"/>
            <a:ext cx="4075113" cy="5148263"/>
            <a:chOff x="7477387" y="482170"/>
            <a:chExt cx="4074533" cy="5149101"/>
          </a:xfrm>
        </p:grpSpPr>
        <p:sp>
          <p:nvSpPr>
            <p:cNvPr id="6" name="Rectangle 5"/>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pic>
        <p:nvPicPr>
          <p:cNvPr id="8" name="Picture 7" descr="RedHashing.emf"/>
          <p:cNvPicPr>
            <a:picLocks/>
          </p:cNvPicPr>
          <p:nvPr/>
        </p:nvPicPr>
        <p:blipFill rotWithShape="1">
          <a:blip r:embed="rId2">
            <a:duotone>
              <a:schemeClr val="accent1">
                <a:shade val="45000"/>
                <a:satMod val="135000"/>
              </a:schemeClr>
              <a:prstClr val="white"/>
            </a:duotone>
          </a:blip>
          <a:srcRect l="-116" t="474" r="48549" b="36564"/>
          <a:stretch/>
        </p:blipFill>
        <p:spPr>
          <a:xfrm>
            <a:off x="1125460" y="643464"/>
            <a:ext cx="5879592" cy="155448"/>
          </a:xfrm>
          <a:prstGeom prst="rect">
            <a:avLst/>
          </a:prstGeom>
          <a:noFill/>
          <a:ln>
            <a:noFill/>
          </a:ln>
        </p:spPr>
      </p:pic>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p:cNvSpPr>
            <a:spLocks noGrp="1"/>
          </p:cNvSpPr>
          <p:nvPr>
            <p:ph type="dt" sz="half" idx="10"/>
          </p:nvPr>
        </p:nvSpPr>
        <p:spPr>
          <a:xfrm>
            <a:off x="1125538" y="5470525"/>
            <a:ext cx="5849937" cy="319088"/>
          </a:xfrm>
        </p:spPr>
        <p:txBody>
          <a:bodyPr/>
          <a:lstStyle>
            <a:lvl1pPr algn="l">
              <a:defRPr/>
            </a:lvl1pPr>
          </a:lstStyle>
          <a:p>
            <a:pPr>
              <a:defRPr/>
            </a:pPr>
            <a:fld id="{FBE3A3CF-AC6E-49E5-8CFF-66C867D41C5A}" type="datetimeFigureOut">
              <a:rPr lang="en-US"/>
              <a:pPr>
                <a:defRPr/>
              </a:pPr>
              <a:t>9/13/2020</a:t>
            </a:fld>
            <a:endParaRPr lang="en-US" dirty="0"/>
          </a:p>
        </p:txBody>
      </p:sp>
      <p:sp>
        <p:nvSpPr>
          <p:cNvPr id="10" name="Footer Placeholder 5"/>
          <p:cNvSpPr>
            <a:spLocks noGrp="1"/>
          </p:cNvSpPr>
          <p:nvPr>
            <p:ph type="ftr" sz="quarter" idx="11"/>
          </p:nvPr>
        </p:nvSpPr>
        <p:spPr>
          <a:xfrm>
            <a:off x="1125538" y="319088"/>
            <a:ext cx="4876800" cy="320675"/>
          </a:xfrm>
        </p:spPr>
        <p:txBody>
          <a:bodyPr/>
          <a:lstStyle>
            <a:lvl1pPr>
              <a:defRPr dirty="0"/>
            </a:lvl1pPr>
          </a:lstStyle>
          <a:p>
            <a:pPr>
              <a:defRPr/>
            </a:pPr>
            <a:endParaRPr lang="en-US"/>
          </a:p>
        </p:txBody>
      </p:sp>
      <p:sp>
        <p:nvSpPr>
          <p:cNvPr id="11" name="Slide Number Placeholder 6"/>
          <p:cNvSpPr>
            <a:spLocks noGrp="1"/>
          </p:cNvSpPr>
          <p:nvPr>
            <p:ph type="sldNum" sz="quarter" idx="12"/>
          </p:nvPr>
        </p:nvSpPr>
        <p:spPr>
          <a:xfrm>
            <a:off x="6176963" y="138113"/>
            <a:ext cx="811212" cy="503237"/>
          </a:xfrm>
        </p:spPr>
        <p:txBody>
          <a:bodyPr/>
          <a:lstStyle>
            <a:lvl1pPr>
              <a:defRPr/>
            </a:lvl1pPr>
          </a:lstStyle>
          <a:p>
            <a:fld id="{890AF695-168F-4142-9458-1447CD668515}" type="slidenum">
              <a:rPr lang="en-US" altLang="en-US"/>
              <a:pPr/>
              <a:t>‹#›</a:t>
            </a:fld>
            <a:endParaRPr lang="en-US" altLang="en-US"/>
          </a:p>
        </p:txBody>
      </p:sp>
    </p:spTree>
    <p:extLst>
      <p:ext uri="{BB962C8B-B14F-4D97-AF65-F5344CB8AC3E}">
        <p14:creationId xmlns:p14="http://schemas.microsoft.com/office/powerpoint/2010/main" val="306957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11"/>
          <p:cNvPicPr>
            <a:picLocks noChangeAspect="1" noChangeArrowheads="1"/>
          </p:cNvPicPr>
          <p:nvPr/>
        </p:nvPicPr>
        <p:blipFill>
          <a:blip r:embed="rId14">
            <a:extLst>
              <a:ext uri="{28A0092B-C50C-407E-A947-70E740481C1C}">
                <a14:useLocalDpi xmlns:a14="http://schemas.microsoft.com/office/drawing/2010/main" val="0"/>
              </a:ext>
            </a:extLst>
          </a:blip>
          <a:srcRect t="1538" b="-1538"/>
          <a:stretch>
            <a:fillRect/>
          </a:stretch>
        </p:blipFill>
        <p:spPr bwMode="auto">
          <a:xfrm>
            <a:off x="0" y="6119813"/>
            <a:ext cx="12192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0" y="468313"/>
            <a:ext cx="12192000" cy="5646737"/>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40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1029" name="Title Placeholder 1"/>
          <p:cNvSpPr>
            <a:spLocks noGrp="1" noChangeArrowheads="1"/>
          </p:cNvSpPr>
          <p:nvPr>
            <p:ph type="title"/>
          </p:nvPr>
        </p:nvSpPr>
        <p:spPr bwMode="auto">
          <a:xfrm>
            <a:off x="1130300" y="954088"/>
            <a:ext cx="9602788"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30" name="Text Placeholder 2"/>
          <p:cNvSpPr>
            <a:spLocks noGrp="1" noChangeArrowheads="1"/>
          </p:cNvSpPr>
          <p:nvPr>
            <p:ph type="body" idx="1"/>
          </p:nvPr>
        </p:nvSpPr>
        <p:spPr bwMode="auto">
          <a:xfrm>
            <a:off x="1130300" y="2171700"/>
            <a:ext cx="9602788" cy="32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7232650" y="330200"/>
            <a:ext cx="2516188" cy="309563"/>
          </a:xfrm>
          <a:prstGeom prst="rect">
            <a:avLst/>
          </a:prstGeom>
        </p:spPr>
        <p:txBody>
          <a:bodyPr vert="horz" lIns="91440" tIns="45720" rIns="91440" bIns="45720" rtlCol="0" anchor="ctr"/>
          <a:lstStyle>
            <a:lvl1pPr algn="r" eaLnBrk="1" fontAlgn="auto" hangingPunct="1">
              <a:spcBef>
                <a:spcPts val="0"/>
              </a:spcBef>
              <a:spcAft>
                <a:spcPts val="0"/>
              </a:spcAft>
              <a:defRPr sz="1000">
                <a:solidFill>
                  <a:schemeClr val="tx1">
                    <a:tint val="75000"/>
                  </a:schemeClr>
                </a:solidFill>
                <a:latin typeface="+mn-lt"/>
              </a:defRPr>
            </a:lvl1pPr>
          </a:lstStyle>
          <a:p>
            <a:pPr>
              <a:defRPr/>
            </a:pPr>
            <a:fld id="{9691DBF2-9B38-40D5-8EB6-40BD8C31F000}" type="datetimeFigureOut">
              <a:rPr lang="en-US"/>
              <a:pPr>
                <a:defRPr/>
              </a:pPr>
              <a:t>9/13/2020</a:t>
            </a:fld>
            <a:endParaRPr lang="en-US" dirty="0"/>
          </a:p>
        </p:txBody>
      </p:sp>
      <p:sp>
        <p:nvSpPr>
          <p:cNvPr id="5" name="Footer Placeholder 4"/>
          <p:cNvSpPr>
            <a:spLocks noGrp="1"/>
          </p:cNvSpPr>
          <p:nvPr>
            <p:ph type="ftr" sz="quarter" idx="3"/>
          </p:nvPr>
        </p:nvSpPr>
        <p:spPr>
          <a:xfrm>
            <a:off x="1130300" y="328613"/>
            <a:ext cx="5938838" cy="309562"/>
          </a:xfrm>
          <a:prstGeom prst="rect">
            <a:avLst/>
          </a:prstGeom>
        </p:spPr>
        <p:txBody>
          <a:bodyPr vert="horz" lIns="91440" tIns="45720" rIns="91440" bIns="45720" rtlCol="0" anchor="ctr"/>
          <a:lstStyle>
            <a:lvl1pPr algn="l" eaLnBrk="1" fontAlgn="auto" hangingPunct="1">
              <a:spcBef>
                <a:spcPts val="0"/>
              </a:spcBef>
              <a:spcAft>
                <a:spcPts val="0"/>
              </a:spcAft>
              <a:defRPr sz="10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9918700" y="138113"/>
            <a:ext cx="809625" cy="503237"/>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chemeClr val="accent1"/>
                </a:solidFill>
              </a:defRPr>
            </a:lvl1pPr>
          </a:lstStyle>
          <a:p>
            <a:fld id="{ADDC49E4-22A1-4CA9-9D69-BFD79A2D72C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33" r:id="rId7"/>
    <p:sldLayoutId id="2147483740" r:id="rId8"/>
    <p:sldLayoutId id="2147483741" r:id="rId9"/>
    <p:sldLayoutId id="2147483742" r:id="rId10"/>
    <p:sldLayoutId id="2147483743" r:id="rId11"/>
  </p:sldLayoutIdLst>
  <p:txStyles>
    <p:titleStyle>
      <a:lvl1pPr algn="l" rtl="0" eaLnBrk="0" fontAlgn="base" hangingPunct="0">
        <a:lnSpc>
          <a:spcPct val="90000"/>
        </a:lnSpc>
        <a:spcBef>
          <a:spcPct val="0"/>
        </a:spcBef>
        <a:spcAft>
          <a:spcPct val="0"/>
        </a:spcAft>
        <a:defRPr sz="3200" kern="1200">
          <a:solidFill>
            <a:schemeClr val="tx1"/>
          </a:solidFill>
          <a:latin typeface="+mj-lt"/>
          <a:ea typeface="+mj-ea"/>
          <a:cs typeface="+mj-cs"/>
        </a:defRPr>
      </a:lvl1pPr>
      <a:lvl2pPr algn="l" rtl="0" eaLnBrk="0" fontAlgn="base" hangingPunct="0">
        <a:lnSpc>
          <a:spcPct val="90000"/>
        </a:lnSpc>
        <a:spcBef>
          <a:spcPct val="0"/>
        </a:spcBef>
        <a:spcAft>
          <a:spcPct val="0"/>
        </a:spcAft>
        <a:defRPr sz="3200">
          <a:solidFill>
            <a:schemeClr val="tx1"/>
          </a:solidFill>
          <a:latin typeface="Century Gothic" panose="020B0502020202020204" pitchFamily="34" charset="0"/>
        </a:defRPr>
      </a:lvl2pPr>
      <a:lvl3pPr algn="l" rtl="0" eaLnBrk="0" fontAlgn="base" hangingPunct="0">
        <a:lnSpc>
          <a:spcPct val="90000"/>
        </a:lnSpc>
        <a:spcBef>
          <a:spcPct val="0"/>
        </a:spcBef>
        <a:spcAft>
          <a:spcPct val="0"/>
        </a:spcAft>
        <a:defRPr sz="3200">
          <a:solidFill>
            <a:schemeClr val="tx1"/>
          </a:solidFill>
          <a:latin typeface="Century Gothic" panose="020B0502020202020204" pitchFamily="34" charset="0"/>
        </a:defRPr>
      </a:lvl3pPr>
      <a:lvl4pPr algn="l" rtl="0" eaLnBrk="0" fontAlgn="base" hangingPunct="0">
        <a:lnSpc>
          <a:spcPct val="90000"/>
        </a:lnSpc>
        <a:spcBef>
          <a:spcPct val="0"/>
        </a:spcBef>
        <a:spcAft>
          <a:spcPct val="0"/>
        </a:spcAft>
        <a:defRPr sz="3200">
          <a:solidFill>
            <a:schemeClr val="tx1"/>
          </a:solidFill>
          <a:latin typeface="Century Gothic" panose="020B0502020202020204" pitchFamily="34" charset="0"/>
        </a:defRPr>
      </a:lvl4pPr>
      <a:lvl5pPr algn="l" rtl="0" eaLnBrk="0" fontAlgn="base" hangingPunct="0">
        <a:lnSpc>
          <a:spcPct val="90000"/>
        </a:lnSpc>
        <a:spcBef>
          <a:spcPct val="0"/>
        </a:spcBef>
        <a:spcAft>
          <a:spcPct val="0"/>
        </a:spcAft>
        <a:defRPr sz="3200">
          <a:solidFill>
            <a:schemeClr val="tx1"/>
          </a:solidFill>
          <a:latin typeface="Century Gothic" panose="020B0502020202020204" pitchFamily="34" charset="0"/>
        </a:defRPr>
      </a:lvl5pPr>
      <a:lvl6pPr marL="457200" algn="l" rtl="0" fontAlgn="base">
        <a:lnSpc>
          <a:spcPct val="90000"/>
        </a:lnSpc>
        <a:spcBef>
          <a:spcPct val="0"/>
        </a:spcBef>
        <a:spcAft>
          <a:spcPct val="0"/>
        </a:spcAft>
        <a:defRPr sz="3200">
          <a:solidFill>
            <a:schemeClr val="tx1"/>
          </a:solidFill>
          <a:latin typeface="Century Gothic" panose="020B0502020202020204" pitchFamily="34" charset="0"/>
        </a:defRPr>
      </a:lvl6pPr>
      <a:lvl7pPr marL="914400" algn="l" rtl="0" fontAlgn="base">
        <a:lnSpc>
          <a:spcPct val="90000"/>
        </a:lnSpc>
        <a:spcBef>
          <a:spcPct val="0"/>
        </a:spcBef>
        <a:spcAft>
          <a:spcPct val="0"/>
        </a:spcAft>
        <a:defRPr sz="3200">
          <a:solidFill>
            <a:schemeClr val="tx1"/>
          </a:solidFill>
          <a:latin typeface="Century Gothic" panose="020B0502020202020204" pitchFamily="34" charset="0"/>
        </a:defRPr>
      </a:lvl7pPr>
      <a:lvl8pPr marL="1371600" algn="l" rtl="0" fontAlgn="base">
        <a:lnSpc>
          <a:spcPct val="90000"/>
        </a:lnSpc>
        <a:spcBef>
          <a:spcPct val="0"/>
        </a:spcBef>
        <a:spcAft>
          <a:spcPct val="0"/>
        </a:spcAft>
        <a:defRPr sz="3200">
          <a:solidFill>
            <a:schemeClr val="tx1"/>
          </a:solidFill>
          <a:latin typeface="Century Gothic" panose="020B0502020202020204" pitchFamily="34" charset="0"/>
        </a:defRPr>
      </a:lvl8pPr>
      <a:lvl9pPr marL="1828800" algn="l" rtl="0" fontAlgn="base">
        <a:lnSpc>
          <a:spcPct val="90000"/>
        </a:lnSpc>
        <a:spcBef>
          <a:spcPct val="0"/>
        </a:spcBef>
        <a:spcAft>
          <a:spcPct val="0"/>
        </a:spcAft>
        <a:defRPr sz="3200">
          <a:solidFill>
            <a:schemeClr val="tx1"/>
          </a:solidFill>
          <a:latin typeface="Century Gothic" panose="020B0502020202020204" pitchFamily="34" charset="0"/>
        </a:defRPr>
      </a:lvl9pPr>
    </p:titleStyle>
    <p:bodyStyle>
      <a:lvl1pPr marL="228600" indent="-228600" algn="l" rtl="0" eaLnBrk="0" fontAlgn="base" hangingPunct="0">
        <a:lnSpc>
          <a:spcPct val="120000"/>
        </a:lnSpc>
        <a:spcBef>
          <a:spcPts val="1000"/>
        </a:spcBef>
        <a:spcAft>
          <a:spcPct val="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rossbooks.com/verse.asp?ref=Ge+1%3A27"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crossbooks.com/verse.asp?ref=Ge+2%3A8" TargetMode="External"/><Relationship Id="rId2" Type="http://schemas.openxmlformats.org/officeDocument/2006/relationships/hyperlink" Target="http://www.crossbooks.com/verse.asp?ref=Ge+2%3A8-15"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crossbooks.com/verse.asp?ref=Ge+2%3A9"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crossbooks.com/verse.asp?ref=Ge+2%3A10-14"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crossbooks.com/verse.asp?ref=Ge+3%3A19" TargetMode="External"/><Relationship Id="rId2" Type="http://schemas.openxmlformats.org/officeDocument/2006/relationships/hyperlink" Target="http://www.crossbooks.com/verse.asp?ref=Ge+2%3A15"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crossbooks.com/verse.asp?ref=1Jn+5%3A3" TargetMode="External"/><Relationship Id="rId2" Type="http://schemas.openxmlformats.org/officeDocument/2006/relationships/hyperlink" Target="http://www.crossbooks.com/verse.asp?ref=Ge+2%3A16-17" TargetMode="External"/><Relationship Id="rId1" Type="http://schemas.openxmlformats.org/officeDocument/2006/relationships/slideLayout" Target="../slideLayouts/slideLayout7.xml"/><Relationship Id="rId4" Type="http://schemas.openxmlformats.org/officeDocument/2006/relationships/hyperlink" Target="http://www.crossbooks.com/verse.asp?ref=Ge+2%3A1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crossbooks.com/verse.asp?ref=Eph+2%3A1" TargetMode="External"/><Relationship Id="rId2" Type="http://schemas.openxmlformats.org/officeDocument/2006/relationships/hyperlink" Target="http://www.crossbooks.com/verse.asp?ref=Ge+2%3A17"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crossbooks.com/verse.asp?ref=Ge+2%3A18-20" TargetMode="External"/><Relationship Id="rId2" Type="http://schemas.openxmlformats.org/officeDocument/2006/relationships/hyperlink" Target="http://www.crossbooks.com/verse.asp?ref=Ge+2%3A18-25" TargetMode="External"/><Relationship Id="rId1" Type="http://schemas.openxmlformats.org/officeDocument/2006/relationships/slideLayout" Target="../slideLayouts/slideLayout7.xml"/><Relationship Id="rId4" Type="http://schemas.openxmlformats.org/officeDocument/2006/relationships/hyperlink" Target="http://www.crossbooks.com/verse.asp?ref=Ge+2%3A18"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crossbooks.com/verse.asp?ref=Ge+2%3A20" TargetMode="External"/><Relationship Id="rId2" Type="http://schemas.openxmlformats.org/officeDocument/2006/relationships/hyperlink" Target="http://www.crossbooks.com/verse.asp?ref=Ge+2%3A18-19"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www.crossbooks.com/verse.asp?ref=Ge+2%3A22-23" TargetMode="External"/><Relationship Id="rId2" Type="http://schemas.openxmlformats.org/officeDocument/2006/relationships/hyperlink" Target="http://www.crossbooks.com/verse.asp?ref=Ge+2%3A22" TargetMode="External"/><Relationship Id="rId1" Type="http://schemas.openxmlformats.org/officeDocument/2006/relationships/slideLayout" Target="../slideLayouts/slideLayout7.xml"/><Relationship Id="rId6" Type="http://schemas.openxmlformats.org/officeDocument/2006/relationships/hyperlink" Target="http://www.crossbooks.com/verse.asp?ref=1Pe+3%3A7" TargetMode="External"/><Relationship Id="rId5" Type="http://schemas.openxmlformats.org/officeDocument/2006/relationships/hyperlink" Target="http://www.crossbooks.com/verse.asp?ref=Col+3%3A19" TargetMode="External"/><Relationship Id="rId4" Type="http://schemas.openxmlformats.org/officeDocument/2006/relationships/hyperlink" Target="http://www.crossbooks.com/verse.asp?ref=Ge+2%3A23"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www.crossbooks.com/verse.asp?ref=Ge+25%3A12" TargetMode="External"/><Relationship Id="rId3" Type="http://schemas.openxmlformats.org/officeDocument/2006/relationships/hyperlink" Target="http://www.crossbooks.com/verse.asp?ref=Ge+5%3A1" TargetMode="External"/><Relationship Id="rId7" Type="http://schemas.openxmlformats.org/officeDocument/2006/relationships/hyperlink" Target="http://www.crossbooks.com/verse.asp?ref=Ge+11%3A27" TargetMode="External"/><Relationship Id="rId2" Type="http://schemas.openxmlformats.org/officeDocument/2006/relationships/hyperlink" Target="http://www.crossbooks.com/verse.asp?ref=Ge+2%3A4" TargetMode="External"/><Relationship Id="rId1" Type="http://schemas.openxmlformats.org/officeDocument/2006/relationships/slideLayout" Target="../slideLayouts/slideLayout7.xml"/><Relationship Id="rId6" Type="http://schemas.openxmlformats.org/officeDocument/2006/relationships/hyperlink" Target="http://www.crossbooks.com/verse.asp?ref=Ge+11%3A10" TargetMode="External"/><Relationship Id="rId11" Type="http://schemas.openxmlformats.org/officeDocument/2006/relationships/hyperlink" Target="http://www.crossbooks.com/verse.asp?ref=Ge+37%3A2" TargetMode="External"/><Relationship Id="rId5" Type="http://schemas.openxmlformats.org/officeDocument/2006/relationships/hyperlink" Target="http://www.crossbooks.com/verse.asp?ref=Ge+10%3A1" TargetMode="External"/><Relationship Id="rId10" Type="http://schemas.openxmlformats.org/officeDocument/2006/relationships/hyperlink" Target="http://www.crossbooks.com/verse.asp?ref=Ge+36%3A1" TargetMode="External"/><Relationship Id="rId4" Type="http://schemas.openxmlformats.org/officeDocument/2006/relationships/hyperlink" Target="http://www.crossbooks.com/verse.asp?ref=Ge+6%3A9" TargetMode="External"/><Relationship Id="rId9" Type="http://schemas.openxmlformats.org/officeDocument/2006/relationships/hyperlink" Target="http://www.crossbooks.com/verse.asp?ref=Ge+25%3A19"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crossbooks.com/verse.asp?ref=Ge+3%3A20" TargetMode="External"/><Relationship Id="rId2" Type="http://schemas.openxmlformats.org/officeDocument/2006/relationships/hyperlink" Target="http://www.crossbooks.com/verse.asp?ref=Ge+2%3A23" TargetMode="External"/><Relationship Id="rId1" Type="http://schemas.openxmlformats.org/officeDocument/2006/relationships/slideLayout" Target="../slideLayouts/slideLayout7.xml"/><Relationship Id="rId4" Type="http://schemas.openxmlformats.org/officeDocument/2006/relationships/hyperlink" Target="http://www.crossbooks.com/verse.asp?ref=Ge+2%3A24"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crossbooks.com/verse.asp?ref=Ge+2%3A2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crossbooks.com/verse.asp?ref=Ge+2%3A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crossbooks.com/verse.asp?ref=Nu+7%3A84" TargetMode="External"/><Relationship Id="rId2" Type="http://schemas.openxmlformats.org/officeDocument/2006/relationships/hyperlink" Target="http://www.crossbooks.com/verse.asp?ref=Ge+2%3A4"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crossbooks.com/verse.asp?ref=Rev+4%3A11" TargetMode="External"/><Relationship Id="rId2" Type="http://schemas.openxmlformats.org/officeDocument/2006/relationships/hyperlink" Target="http://www.crossbooks.com/verse.asp?ref=Ge+2%3A5" TargetMode="External"/><Relationship Id="rId1" Type="http://schemas.openxmlformats.org/officeDocument/2006/relationships/slideLayout" Target="../slideLayouts/slideLayout7.xml"/><Relationship Id="rId4" Type="http://schemas.openxmlformats.org/officeDocument/2006/relationships/hyperlink" Target="http://www.crossbooks.com/verse.asp?ref=Col+1%3A16"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www.crossbooks.com/verse.asp?ref=Ge+7%3A11"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crossbooks.com/verse.asp?ref=Ge+2%3A5"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crossbooks.com/verse.asp?ref=Jer+18" TargetMode="External"/><Relationship Id="rId2" Type="http://schemas.openxmlformats.org/officeDocument/2006/relationships/hyperlink" Target="http://www.crossbooks.com/verse.asp?ref=Ge+2%3A7" TargetMode="External"/><Relationship Id="rId1" Type="http://schemas.openxmlformats.org/officeDocument/2006/relationships/slideLayout" Target="../slideLayouts/slideLayout7.xml"/><Relationship Id="rId4" Type="http://schemas.openxmlformats.org/officeDocument/2006/relationships/hyperlink" Target="http://www.crossbooks.com/verse.asp?ref=Ps+139%3A1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rossbooks.com/verse.asp?ref=Ps+103%3A14" TargetMode="External"/><Relationship Id="rId2" Type="http://schemas.openxmlformats.org/officeDocument/2006/relationships/hyperlink" Target="http://www.crossbooks.com/verse.asp?ref=Ge+3%3A19"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noChangeArrowheads="1"/>
          </p:cNvSpPr>
          <p:nvPr>
            <p:ph type="ctrTitle"/>
          </p:nvPr>
        </p:nvSpPr>
        <p:spPr>
          <a:xfrm>
            <a:off x="712647" y="1883700"/>
            <a:ext cx="11064875" cy="2857500"/>
          </a:xfrm>
        </p:spPr>
        <p:txBody>
          <a:bodyPr>
            <a:normAutofit fontScale="90000"/>
          </a:bodyPr>
          <a:lstStyle/>
          <a:p>
            <a:pPr algn="ctr" eaLnBrk="1" hangingPunct="1"/>
            <a:r>
              <a:rPr lang="en-US" altLang="en-US" sz="4400" b="1" dirty="0" smtClean="0">
                <a:latin typeface="Times New Roman" panose="02020603050405020304" pitchFamily="18" charset="0"/>
                <a:cs typeface="Times New Roman" panose="02020603050405020304" pitchFamily="18" charset="0"/>
              </a:rPr>
              <a:t> </a:t>
            </a:r>
            <a:r>
              <a:rPr lang="en-US" altLang="en-US" sz="10700" b="1" dirty="0" smtClean="0">
                <a:latin typeface="Times New Roman" panose="02020603050405020304" pitchFamily="18" charset="0"/>
                <a:cs typeface="Times New Roman" panose="02020603050405020304" pitchFamily="18" charset="0"/>
              </a:rPr>
              <a:t>(Genesis 2: 1-25)</a:t>
            </a:r>
            <a:br>
              <a:rPr lang="en-US" altLang="en-US" sz="10700" b="1" dirty="0" smtClean="0">
                <a:latin typeface="Times New Roman" panose="02020603050405020304" pitchFamily="18" charset="0"/>
                <a:cs typeface="Times New Roman" panose="02020603050405020304" pitchFamily="18" charset="0"/>
              </a:rPr>
            </a:br>
            <a:r>
              <a:rPr lang="en-US" altLang="en-US" sz="12800" b="1" dirty="0" smtClean="0">
                <a:latin typeface="Times New Roman" panose="02020603050405020304" pitchFamily="18" charset="0"/>
                <a:cs typeface="Times New Roman" panose="02020603050405020304" pitchFamily="18" charset="0"/>
              </a:rPr>
              <a:t/>
            </a:r>
            <a:br>
              <a:rPr lang="en-US" altLang="en-US" sz="12800" b="1" dirty="0" smtClean="0">
                <a:latin typeface="Times New Roman" panose="02020603050405020304" pitchFamily="18" charset="0"/>
                <a:cs typeface="Times New Roman" panose="02020603050405020304" pitchFamily="18" charset="0"/>
              </a:rPr>
            </a:br>
            <a:endParaRPr lang="en-US" altLang="en-US" sz="5400" b="1"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274320" y="154940"/>
            <a:ext cx="11917680" cy="6129883"/>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buFont typeface="Arial" panose="020B0604020202020204" pitchFamily="34" charset="0"/>
              <a:buNone/>
            </a:pPr>
            <a:r>
              <a:rPr lang="en-US" altLang="en-US" sz="4000" b="1" i="1" dirty="0"/>
              <a:t>The dynamic of man</a:t>
            </a:r>
            <a:r>
              <a:rPr lang="en-US" altLang="en-US" sz="4000" b="1" i="1" dirty="0" smtClean="0"/>
              <a:t>.</a:t>
            </a:r>
          </a:p>
          <a:p>
            <a:pPr>
              <a:buFont typeface="Arial" panose="020B0604020202020204" pitchFamily="34" charset="0"/>
              <a:buNone/>
            </a:pPr>
            <a:r>
              <a:rPr lang="en-US" altLang="en-US" sz="4000" b="1" dirty="0" smtClean="0"/>
              <a:t> </a:t>
            </a:r>
            <a:r>
              <a:rPr lang="en-US" altLang="en-US" sz="4000" b="1" i="1" dirty="0"/>
              <a:t>"And breathed into his nostrils the breath of life; and man became a living soul."</a:t>
            </a:r>
            <a:r>
              <a:rPr lang="en-US" altLang="en-US" sz="4000" b="1" dirty="0"/>
              <a:t> This is how the lifeless clay became animate. It is not the great distinguishing factor that makes man different from animals, however. That factor is stated in </a:t>
            </a:r>
            <a:r>
              <a:rPr lang="en-US" altLang="en-US" sz="4000" b="1" dirty="0">
                <a:hlinkClick r:id="rId2"/>
              </a:rPr>
              <a:t>Genesis 1:27</a:t>
            </a:r>
            <a:r>
              <a:rPr lang="en-US" altLang="en-US" sz="4000" b="1" dirty="0"/>
              <a:t> where man is said to be </a:t>
            </a:r>
            <a:r>
              <a:rPr lang="en-US" altLang="en-US" sz="4000" b="1" i="1" dirty="0"/>
              <a:t>"created... in the image of God</a:t>
            </a:r>
            <a:r>
              <a:rPr lang="en-US" altLang="en-US" sz="4000" b="1" i="1" dirty="0" smtClean="0"/>
              <a:t>."</a:t>
            </a:r>
            <a:endParaRPr lang="en-US" altLang="en-US" sz="4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222568" y="139700"/>
            <a:ext cx="11771312" cy="6460230"/>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lgn="ctr">
              <a:defRPr/>
            </a:pPr>
            <a:r>
              <a:rPr lang="en-US" sz="2700" b="1" i="1" dirty="0" smtClean="0">
                <a:hlinkClick r:id="rId2"/>
              </a:rPr>
              <a:t>Genesis </a:t>
            </a:r>
            <a:r>
              <a:rPr lang="en-US" sz="2700" b="1" i="1" dirty="0">
                <a:hlinkClick r:id="rId2"/>
              </a:rPr>
              <a:t>2:8-15</a:t>
            </a:r>
            <a:endParaRPr lang="en-US" sz="2700" b="1" i="1" dirty="0"/>
          </a:p>
          <a:p>
            <a:pPr>
              <a:defRPr/>
            </a:pPr>
            <a:r>
              <a:rPr lang="en-US" sz="2700" b="1" dirty="0"/>
              <a:t>The site on earth where God first placed man was the Garden of Eden, the best environment man ever had on earth. It is sometimes called paradise because of the delightfulness of the site.</a:t>
            </a:r>
          </a:p>
          <a:p>
            <a:pPr>
              <a:defRPr/>
            </a:pPr>
            <a:r>
              <a:rPr lang="en-US" sz="2700" b="1" dirty="0"/>
              <a:t>1. The Territory of the Site (</a:t>
            </a:r>
            <a:r>
              <a:rPr lang="en-US" sz="2700" b="1" dirty="0">
                <a:hlinkClick r:id="rId3"/>
              </a:rPr>
              <a:t>Genesis 2:8</a:t>
            </a:r>
            <a:r>
              <a:rPr lang="en-US" sz="2700" b="1" dirty="0"/>
              <a:t>)</a:t>
            </a:r>
          </a:p>
          <a:p>
            <a:pPr>
              <a:defRPr/>
            </a:pPr>
            <a:r>
              <a:rPr lang="en-US" sz="2700" b="1" i="1" dirty="0"/>
              <a:t>"The </a:t>
            </a:r>
            <a:r>
              <a:rPr lang="en-US" sz="2700" b="1" i="1" cap="small" dirty="0"/>
              <a:t>Lord</a:t>
            </a:r>
            <a:r>
              <a:rPr lang="en-US" sz="2700" b="1" i="1" dirty="0"/>
              <a:t> God planted a garden eastward in Eden; and there he put the man whom he had formed."</a:t>
            </a:r>
            <a:r>
              <a:rPr lang="en-US" sz="2700" b="1" dirty="0"/>
              <a:t> The word </a:t>
            </a:r>
            <a:r>
              <a:rPr lang="en-US" sz="2700" b="1" i="1" dirty="0"/>
              <a:t>"eastward"</a:t>
            </a:r>
            <a:r>
              <a:rPr lang="en-US" sz="2700" b="1" dirty="0"/>
              <a:t> is in reference to the land of Israel. Directions in the Bible are given in regards to the land of Palestine. The exact location of the garden is not stated. Its location was forever put in oblivion with the flood of Noah's day. </a:t>
            </a:r>
            <a:r>
              <a:rPr lang="en-US" sz="2700" b="1" dirty="0"/>
              <a:t>That man was </a:t>
            </a:r>
            <a:r>
              <a:rPr lang="en-US" sz="2700" b="1" i="1" dirty="0"/>
              <a:t>"put"</a:t>
            </a:r>
            <a:r>
              <a:rPr lang="en-US" sz="2700" b="1" dirty="0"/>
              <a:t> in the garden by God says that he was created outside the garden</a:t>
            </a:r>
            <a:r>
              <a:rPr lang="en-US" sz="2700" b="1" dirty="0" smtClean="0"/>
              <a:t>.</a:t>
            </a:r>
            <a:endParaRPr lang="en-US" sz="27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55562" y="0"/>
            <a:ext cx="12136438" cy="6868547"/>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buNone/>
              <a:defRPr/>
            </a:pPr>
            <a:r>
              <a:rPr lang="en-US" sz="3600" b="1" dirty="0" smtClean="0"/>
              <a:t>2</a:t>
            </a:r>
            <a:r>
              <a:rPr lang="en-US" sz="3600" b="1" dirty="0"/>
              <a:t>. </a:t>
            </a:r>
            <a:r>
              <a:rPr lang="en-US" sz="3600" b="1" dirty="0"/>
              <a:t>The Trees of of the Site (</a:t>
            </a:r>
            <a:r>
              <a:rPr lang="en-US" sz="3600" b="1" dirty="0">
                <a:hlinkClick r:id="rId2"/>
              </a:rPr>
              <a:t>Genesis 2:9</a:t>
            </a:r>
            <a:r>
              <a:rPr lang="en-US" sz="3600" b="1" dirty="0"/>
              <a:t>)</a:t>
            </a:r>
          </a:p>
          <a:p>
            <a:pPr>
              <a:defRPr/>
            </a:pPr>
            <a:r>
              <a:rPr lang="en-US" sz="3600" b="1" i="1" dirty="0"/>
              <a:t>"Out of the ground made the </a:t>
            </a:r>
            <a:r>
              <a:rPr lang="en-US" sz="3600" b="1" i="1" cap="small" dirty="0"/>
              <a:t>Lord</a:t>
            </a:r>
            <a:r>
              <a:rPr lang="en-US" sz="3600" b="1" i="1" dirty="0"/>
              <a:t> God to grow every tree that is pleasant to the sight, and good for food; the tree of life also in the midst of the garden, and the tree of knowledge of good and evil."</a:t>
            </a:r>
            <a:r>
              <a:rPr lang="en-US" sz="3600" b="1" dirty="0"/>
              <a:t> A great variety of trees were grown in the garden. They were for (1) beauty, (2) food, (3) life—to prevent physical death, and (4) knowledge. The last two trees were singular. </a:t>
            </a:r>
            <a:r>
              <a:rPr lang="en-US" sz="3600" b="1" dirty="0"/>
              <a:t>The last tree mentioned was the tree involved in the fall of man</a:t>
            </a:r>
            <a:r>
              <a:rPr lang="en-US" sz="3600" b="1" dirty="0" smtClean="0"/>
              <a:t>.</a:t>
            </a:r>
            <a:endParaRPr lang="en-US"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0" y="0"/>
            <a:ext cx="12085320" cy="6662530"/>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r>
              <a:rPr lang="en-US" altLang="en-US" sz="3200" b="1" dirty="0"/>
              <a:t>. The Tributaries From Site (</a:t>
            </a:r>
            <a:r>
              <a:rPr lang="en-US" altLang="en-US" sz="3200" b="1" dirty="0">
                <a:hlinkClick r:id="rId2"/>
              </a:rPr>
              <a:t>Genesis 2:10-14</a:t>
            </a:r>
            <a:r>
              <a:rPr lang="en-US" altLang="en-US" sz="3200" b="1" dirty="0"/>
              <a:t>)</a:t>
            </a:r>
          </a:p>
          <a:p>
            <a:r>
              <a:rPr lang="en-US" altLang="en-US" sz="3200" b="1" i="1" dirty="0"/>
              <a:t>"A river went out of Eden to water the garden; and from thence it was parted, and became into four heads. The name of the first is </a:t>
            </a:r>
            <a:r>
              <a:rPr lang="en-US" altLang="en-US" sz="3200" b="1" i="1" dirty="0" err="1"/>
              <a:t>Pison</a:t>
            </a:r>
            <a:r>
              <a:rPr lang="en-US" altLang="en-US" sz="3200" b="1" i="1" dirty="0"/>
              <a:t>... the name of the second river is Gihon... the name of the third river is </a:t>
            </a:r>
            <a:r>
              <a:rPr lang="en-US" altLang="en-US" sz="3200" b="1" i="1" dirty="0" err="1"/>
              <a:t>Hiddekel</a:t>
            </a:r>
            <a:r>
              <a:rPr lang="en-US" altLang="en-US" sz="3200" b="1" i="1" dirty="0"/>
              <a:t>... and the fourth river is Euphrates."</a:t>
            </a:r>
            <a:r>
              <a:rPr lang="en-US" altLang="en-US" sz="3200" b="1" dirty="0"/>
              <a:t> One river in the garden divides into four rivers after it leaves the garden. This was very unusual, normally a few streams (tributaries) combine to form a larger stream. But the Garden of Eden furnished one stream for four tributaries. The Euphrates still exists and many believe the "</a:t>
            </a:r>
            <a:r>
              <a:rPr lang="en-US" altLang="en-US" sz="3200" b="1" dirty="0" err="1"/>
              <a:t>Hiddekel</a:t>
            </a:r>
            <a:r>
              <a:rPr lang="en-US" altLang="en-US" sz="3200" b="1" dirty="0"/>
              <a:t>" is the Tigris. They survived the flood</a:t>
            </a:r>
            <a:r>
              <a:rPr lang="en-US" altLang="en-US" sz="3200" b="1" dirty="0" smtClean="0"/>
              <a:t>.</a:t>
            </a:r>
            <a:endParaRPr lang="en-US" altLang="en-US" sz="3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0" y="0"/>
            <a:ext cx="11993880" cy="6662337"/>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defRPr/>
            </a:pPr>
            <a:r>
              <a:rPr lang="en-US" sz="3200" b="1" dirty="0"/>
              <a:t>The Tiller for the Site (</a:t>
            </a:r>
            <a:r>
              <a:rPr lang="en-US" sz="3200" b="1" dirty="0">
                <a:hlinkClick r:id="rId2"/>
              </a:rPr>
              <a:t>Genesis 2:15</a:t>
            </a:r>
            <a:r>
              <a:rPr lang="en-US" sz="3200" b="1" dirty="0"/>
              <a:t>)</a:t>
            </a:r>
          </a:p>
          <a:p>
            <a:pPr>
              <a:defRPr/>
            </a:pPr>
            <a:r>
              <a:rPr lang="en-US" sz="3200" b="1" i="1" dirty="0"/>
              <a:t>"The </a:t>
            </a:r>
            <a:r>
              <a:rPr lang="en-US" sz="3200" b="1" i="1" cap="small" dirty="0"/>
              <a:t>Lord</a:t>
            </a:r>
            <a:r>
              <a:rPr lang="en-US" sz="3200" b="1" i="1" dirty="0"/>
              <a:t> God took the man, and put him into the garden of Eden to dress it and to keep it."</a:t>
            </a:r>
            <a:r>
              <a:rPr lang="en-US" sz="3200" b="1" dirty="0"/>
              <a:t> Man was not on a vacation in Eden. He had duty. "The ideal state of sinless man is not one of indolence without responsibility. Work and duty belong to the perfect state" (Leupold). The Garden of Eden was not some picnic ground where mankind was to sit and watch the butterflies all day. Duty is therapeutic. </a:t>
            </a:r>
            <a:r>
              <a:rPr lang="en-US" sz="3200" b="1" dirty="0"/>
              <a:t>After the fall, duty became more difficult and was accompanied with </a:t>
            </a:r>
            <a:r>
              <a:rPr lang="en-US" sz="3200" b="1" i="1" dirty="0"/>
              <a:t>"sweat"</a:t>
            </a:r>
            <a:r>
              <a:rPr lang="en-US" sz="3200" b="1" dirty="0"/>
              <a:t> (</a:t>
            </a:r>
            <a:r>
              <a:rPr lang="en-US" sz="3200" b="1" dirty="0">
                <a:hlinkClick r:id="rId3"/>
              </a:rPr>
              <a:t>Genesis 3:19</a:t>
            </a:r>
            <a:r>
              <a:rPr lang="en-US" sz="3200" b="1" dirty="0"/>
              <a:t>) and all the harshness that </a:t>
            </a:r>
            <a:r>
              <a:rPr lang="en-US" sz="3200" b="1" i="1" dirty="0"/>
              <a:t>"sweat"</a:t>
            </a:r>
            <a:r>
              <a:rPr lang="en-US" sz="3200" b="1" dirty="0"/>
              <a:t> implies</a:t>
            </a:r>
            <a:r>
              <a:rPr lang="en-US" sz="3200" b="1" dirty="0" smtClean="0"/>
              <a:t>.</a:t>
            </a:r>
            <a:endParaRPr lang="en-US"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252413" y="0"/>
            <a:ext cx="11833225" cy="6718762"/>
          </a:xfrm>
          <a:prstGeom prst="rect">
            <a:avLst/>
          </a:prstGeom>
          <a:solidFill>
            <a:schemeClr val="bg1"/>
          </a:solidFill>
          <a:ln>
            <a:noFill/>
          </a:ln>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lgn="ctr">
              <a:buNone/>
            </a:pPr>
            <a:r>
              <a:rPr lang="en-US" altLang="en-US" sz="2600" b="1" i="1" dirty="0" smtClean="0">
                <a:hlinkClick r:id="rId2"/>
              </a:rPr>
              <a:t>Genesis </a:t>
            </a:r>
            <a:r>
              <a:rPr lang="en-US" altLang="en-US" sz="2600" b="1" i="1" dirty="0">
                <a:hlinkClick r:id="rId2"/>
              </a:rPr>
              <a:t>2:16,17</a:t>
            </a:r>
            <a:endParaRPr lang="en-US" altLang="en-US" sz="2600" b="1" i="1" dirty="0"/>
          </a:p>
          <a:p>
            <a:r>
              <a:rPr lang="en-US" altLang="en-US" sz="2600" b="1" dirty="0"/>
              <a:t>The Garden of Eden had laws or statutes. All the universe is under laws. The stars, moon, sun etc. all operate under laws. If they broke these laws it would be chaos. We speak of the "law of gravity." Those who have studied "Physics" in school know of many such laws. Laws do not have to be evil. When made by good people, they are for the good of mankind as were God's laws. God's commands are </a:t>
            </a:r>
            <a:r>
              <a:rPr lang="en-US" altLang="en-US" sz="2600" b="1" i="1" dirty="0"/>
              <a:t>"not grievous"</a:t>
            </a:r>
            <a:r>
              <a:rPr lang="en-US" altLang="en-US" sz="2600" b="1" dirty="0"/>
              <a:t> (</a:t>
            </a:r>
            <a:r>
              <a:rPr lang="en-US" altLang="en-US" sz="2600" b="1" dirty="0">
                <a:hlinkClick r:id="rId3"/>
              </a:rPr>
              <a:t>1 John 5:3</a:t>
            </a:r>
            <a:r>
              <a:rPr lang="en-US" altLang="en-US" sz="2600" b="1" dirty="0"/>
              <a:t>).</a:t>
            </a:r>
          </a:p>
          <a:p>
            <a:r>
              <a:rPr lang="en-US" altLang="en-US" sz="2600" b="1" dirty="0"/>
              <a:t>1. The Positive of the Statutes (</a:t>
            </a:r>
            <a:r>
              <a:rPr lang="en-US" altLang="en-US" sz="2600" b="1" dirty="0">
                <a:hlinkClick r:id="rId4"/>
              </a:rPr>
              <a:t>Genesis 2:16</a:t>
            </a:r>
            <a:r>
              <a:rPr lang="en-US" altLang="en-US" sz="2600" b="1" dirty="0"/>
              <a:t>)</a:t>
            </a:r>
          </a:p>
          <a:p>
            <a:r>
              <a:rPr lang="en-US" altLang="en-US" sz="2600" b="1" i="1" dirty="0"/>
              <a:t>"Of every tree of the garden thou </a:t>
            </a:r>
            <a:r>
              <a:rPr lang="en-US" altLang="en-US" sz="2600" b="1" i="1" dirty="0" err="1"/>
              <a:t>mayest</a:t>
            </a:r>
            <a:r>
              <a:rPr lang="en-US" altLang="en-US" sz="2600" b="1" i="1" dirty="0"/>
              <a:t> freely eat."</a:t>
            </a:r>
            <a:r>
              <a:rPr lang="en-US" altLang="en-US" sz="2600" b="1" dirty="0"/>
              <a:t> Before one gets critical of God and says His commandments restrict pleasure, take a good look at the positive in the statutes for Eden. They were liberal and blessed. God's laws are not to kill joy but to provide for it and protect it. And the positive compensates for any negative statute that is given</a:t>
            </a:r>
            <a:r>
              <a:rPr lang="en-US" altLang="en-US" sz="2600" b="1" dirty="0" smtClean="0"/>
              <a:t>.</a:t>
            </a:r>
            <a:endParaRPr lang="en-US" altLang="en-US" sz="26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0" y="0"/>
            <a:ext cx="12192000" cy="6681829"/>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r>
              <a:rPr lang="en-US" altLang="en-US" sz="2400" b="1" dirty="0"/>
              <a:t>The Prohibition in the Statutes (</a:t>
            </a:r>
            <a:r>
              <a:rPr lang="en-US" altLang="en-US" sz="2400" b="1" dirty="0">
                <a:hlinkClick r:id="rId2"/>
              </a:rPr>
              <a:t>Genesis 2:17</a:t>
            </a:r>
            <a:r>
              <a:rPr lang="en-US" altLang="en-US" sz="2400" b="1" dirty="0"/>
              <a:t>)</a:t>
            </a:r>
          </a:p>
          <a:p>
            <a:r>
              <a:rPr lang="en-US" altLang="en-US" sz="2400" dirty="0"/>
              <a:t>One of the statues was negative but was for the good of the residents. Do no despise God's negative statutes.</a:t>
            </a:r>
          </a:p>
          <a:p>
            <a:r>
              <a:rPr lang="en-US" altLang="en-US" sz="2400" dirty="0"/>
              <a:t>• </a:t>
            </a:r>
            <a:r>
              <a:rPr lang="en-US" altLang="en-US" sz="2400" b="1" i="1" dirty="0"/>
              <a:t>The smallness of the prohibition.</a:t>
            </a:r>
            <a:r>
              <a:rPr lang="en-US" altLang="en-US" sz="2400" dirty="0"/>
              <a:t> </a:t>
            </a:r>
            <a:r>
              <a:rPr lang="en-US" altLang="en-US" sz="2400" i="1" dirty="0"/>
              <a:t>"But of the tree of the knowledge of good and evil, thou shalt not eat of it."</a:t>
            </a:r>
            <a:r>
              <a:rPr lang="en-US" altLang="en-US" sz="2400" dirty="0"/>
              <a:t> Just one tree of a great multitude is prohibited. The smallness of the restriction counters the lie that would have us believe that God's laws are too restrictive and take away all our pleasures. It has always been human nature to exaggerate Divine restrictions.</a:t>
            </a:r>
          </a:p>
          <a:p>
            <a:r>
              <a:rPr lang="en-US" altLang="en-US" sz="2400" dirty="0"/>
              <a:t>• </a:t>
            </a:r>
            <a:r>
              <a:rPr lang="en-US" altLang="en-US" sz="2400" b="1" i="1" dirty="0"/>
              <a:t>The sentence in the prohibition.</a:t>
            </a:r>
            <a:r>
              <a:rPr lang="en-US" altLang="en-US" sz="2400" dirty="0"/>
              <a:t> </a:t>
            </a:r>
            <a:r>
              <a:rPr lang="en-US" altLang="en-US" sz="2400" i="1" dirty="0"/>
              <a:t>In the day that thou </a:t>
            </a:r>
            <a:r>
              <a:rPr lang="en-US" altLang="en-US" sz="2400" i="1" dirty="0" err="1"/>
              <a:t>eatest</a:t>
            </a:r>
            <a:r>
              <a:rPr lang="en-US" altLang="en-US" sz="2400" i="1" dirty="0"/>
              <a:t> thereof thou shall surely die"</a:t>
            </a:r>
            <a:r>
              <a:rPr lang="en-US" altLang="en-US" sz="2400" dirty="0"/>
              <a:t> Death is the sentence. And it is executed the moment (</a:t>
            </a:r>
            <a:r>
              <a:rPr lang="en-US" altLang="en-US" sz="2400" i="1" dirty="0"/>
              <a:t>"day"</a:t>
            </a:r>
            <a:r>
              <a:rPr lang="en-US" altLang="en-US" sz="2400" dirty="0"/>
              <a:t>) of the transgression. Some argue that Adam and Eve did not </a:t>
            </a:r>
            <a:r>
              <a:rPr lang="en-US" altLang="en-US" sz="2400" i="1" dirty="0"/>
              <a:t>"die"</a:t>
            </a:r>
            <a:r>
              <a:rPr lang="en-US" altLang="en-US" sz="2400" dirty="0"/>
              <a:t> the moment they ate the forbidden fruit. But they did. Not physically, but spiritually. They immediately became </a:t>
            </a:r>
            <a:r>
              <a:rPr lang="en-US" altLang="en-US" sz="2400" i="1" dirty="0"/>
              <a:t>"dead in trespasses and sin"</a:t>
            </a:r>
            <a:r>
              <a:rPr lang="en-US" altLang="en-US" sz="2400" dirty="0"/>
              <a:t> (</a:t>
            </a:r>
            <a:r>
              <a:rPr lang="en-US" altLang="en-US" sz="2400" dirty="0">
                <a:hlinkClick r:id="rId3"/>
              </a:rPr>
              <a:t>Ephesians 2:1</a:t>
            </a:r>
            <a:r>
              <a:rPr lang="en-US" altLang="en-US" sz="2400" dirty="0"/>
              <a:t>). That is worse than physical death which came later to Adam and Eve as a result of their sin.</a:t>
            </a:r>
            <a:endParaRPr lang="en-US" altLang="en-US" sz="28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2"/>
          <p:cNvSpPr txBox="1">
            <a:spLocks noChangeArrowheads="1"/>
          </p:cNvSpPr>
          <p:nvPr/>
        </p:nvSpPr>
        <p:spPr bwMode="auto">
          <a:xfrm>
            <a:off x="0" y="198120"/>
            <a:ext cx="12192000" cy="6340197"/>
          </a:xfrm>
          <a:prstGeom prst="rect">
            <a:avLst/>
          </a:prstGeom>
          <a:solidFill>
            <a:schemeClr val="bg1"/>
          </a:solidFill>
          <a:ln>
            <a:noFill/>
          </a:ln>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900" b="1" dirty="0"/>
              <a:t>E. The Spouse in Creation</a:t>
            </a:r>
          </a:p>
          <a:p>
            <a:pPr algn="ctr"/>
            <a:r>
              <a:rPr lang="en-US" altLang="en-US" sz="2900" i="1" dirty="0">
                <a:hlinkClick r:id="rId2"/>
              </a:rPr>
              <a:t>Genesis 2:18-25</a:t>
            </a:r>
            <a:endParaRPr lang="en-US" altLang="en-US" sz="2900" i="1" dirty="0"/>
          </a:p>
          <a:p>
            <a:r>
              <a:rPr lang="en-US" altLang="en-US" sz="2900" dirty="0"/>
              <a:t>This section tells us how Eve came to be. It tells of the origin and creation of woman. Heretofore, man was the only human. Now we have a woman. God did not make </a:t>
            </a:r>
            <a:r>
              <a:rPr lang="en-US" altLang="en-US" sz="2900" dirty="0" err="1"/>
              <a:t>transexuals</a:t>
            </a:r>
            <a:r>
              <a:rPr lang="en-US" altLang="en-US" sz="2900" dirty="0"/>
              <a:t>.</a:t>
            </a:r>
          </a:p>
          <a:p>
            <a:r>
              <a:rPr lang="en-US" altLang="en-US" sz="2900" b="1" dirty="0"/>
              <a:t>1. The Need of a Spouse (</a:t>
            </a:r>
            <a:r>
              <a:rPr lang="en-US" altLang="en-US" sz="2900" b="1" dirty="0">
                <a:hlinkClick r:id="rId3"/>
              </a:rPr>
              <a:t>Genesis 2:18-20</a:t>
            </a:r>
            <a:r>
              <a:rPr lang="en-US" altLang="en-US" sz="2900" b="1" dirty="0"/>
              <a:t>)</a:t>
            </a:r>
          </a:p>
          <a:p>
            <a:r>
              <a:rPr lang="en-US" altLang="en-US" sz="2900" dirty="0"/>
              <a:t>Women are needed by man to help men. It is not the woman's career but the man's career that has the priority.</a:t>
            </a:r>
          </a:p>
          <a:p>
            <a:r>
              <a:rPr lang="en-US" altLang="en-US" sz="2900" dirty="0"/>
              <a:t>• </a:t>
            </a:r>
            <a:r>
              <a:rPr lang="en-US" altLang="en-US" sz="2900" b="1" i="1" dirty="0"/>
              <a:t>The association in the need.</a:t>
            </a:r>
            <a:r>
              <a:rPr lang="en-US" altLang="en-US" sz="2900" dirty="0"/>
              <a:t> </a:t>
            </a:r>
            <a:r>
              <a:rPr lang="en-US" altLang="en-US" sz="2900" i="1" dirty="0"/>
              <a:t>"It is not good that man should be alone. I will make him a help meet for him"</a:t>
            </a:r>
            <a:r>
              <a:rPr lang="en-US" altLang="en-US" sz="2900" dirty="0"/>
              <a:t> (</a:t>
            </a:r>
            <a:r>
              <a:rPr lang="en-US" altLang="en-US" sz="2900" dirty="0">
                <a:hlinkClick r:id="rId4"/>
              </a:rPr>
              <a:t>Genesis 2:18</a:t>
            </a:r>
            <a:r>
              <a:rPr lang="en-US" altLang="en-US" sz="2900" dirty="0"/>
              <a:t>). The first need of man mentioned was his need of a companion. God did not give Adam another man for a companion but a woman. That exalts woman and indicts man for lack of companionship with his wife and his spending more time with "the boys</a:t>
            </a:r>
            <a:r>
              <a:rPr lang="en-US" altLang="en-US" sz="2900" dirty="0" smtClean="0"/>
              <a:t>."</a:t>
            </a:r>
            <a:endParaRPr lang="en-US" altLang="en-US" sz="29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2"/>
          <p:cNvSpPr txBox="1">
            <a:spLocks noChangeArrowheads="1"/>
          </p:cNvSpPr>
          <p:nvPr/>
        </p:nvSpPr>
        <p:spPr bwMode="auto">
          <a:xfrm>
            <a:off x="0" y="381000"/>
            <a:ext cx="11993880" cy="6017032"/>
          </a:xfrm>
          <a:prstGeom prst="rect">
            <a:avLst/>
          </a:prstGeom>
          <a:solidFill>
            <a:schemeClr val="bg1"/>
          </a:solidFill>
          <a:ln>
            <a:noFill/>
          </a:ln>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3500" dirty="0" smtClean="0"/>
              <a:t>• </a:t>
            </a:r>
            <a:r>
              <a:rPr lang="en-US" altLang="en-US" sz="3500" b="1" i="1" dirty="0"/>
              <a:t>The assistance in the need.</a:t>
            </a:r>
            <a:r>
              <a:rPr lang="en-US" altLang="en-US" sz="3500" dirty="0"/>
              <a:t> </a:t>
            </a:r>
            <a:r>
              <a:rPr lang="en-US" altLang="en-US" sz="3500" i="1" dirty="0"/>
              <a:t>"I will make him a help meet for him... brought them unto Adam to see what he would call them... Adam gave names to all"</a:t>
            </a:r>
            <a:r>
              <a:rPr lang="en-US" altLang="en-US" sz="3500" dirty="0"/>
              <a:t> (</a:t>
            </a:r>
            <a:r>
              <a:rPr lang="en-US" altLang="en-US" sz="3500" dirty="0">
                <a:hlinkClick r:id="rId2"/>
              </a:rPr>
              <a:t>Genesis 2:18,19</a:t>
            </a:r>
            <a:r>
              <a:rPr lang="en-US" altLang="en-US" sz="3500" dirty="0"/>
              <a:t>,</a:t>
            </a:r>
            <a:r>
              <a:rPr lang="en-US" altLang="en-US" sz="3500" dirty="0">
                <a:hlinkClick r:id="rId3"/>
              </a:rPr>
              <a:t>20</a:t>
            </a:r>
            <a:r>
              <a:rPr lang="en-US" altLang="en-US" sz="3500" dirty="0"/>
              <a:t>). Adam had work to do and the tasks were greater than he alone could do them, therefore, he needed assistance. So God gave him a woman to be his </a:t>
            </a:r>
            <a:r>
              <a:rPr lang="en-US" altLang="en-US" sz="3500" i="1" dirty="0"/>
              <a:t>"help meet."</a:t>
            </a:r>
            <a:r>
              <a:rPr lang="en-US" altLang="en-US" sz="3500" dirty="0"/>
              <a:t> The giving of all the names emphasizes the work load of Adam and also the intelligence of man in his innocent state. Today we struggle in biology class to remember of few names. Adam knew them all</a:t>
            </a:r>
            <a:r>
              <a:rPr lang="en-US" altLang="en-US" sz="3500" dirty="0" smtClean="0"/>
              <a:t>!</a:t>
            </a:r>
            <a:endParaRPr lang="en-US" altLang="en-US" sz="35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2100" y="-412750"/>
            <a:ext cx="11250613" cy="6740525"/>
          </a:xfrm>
          <a:prstGeom prst="rect">
            <a:avLst/>
          </a:prstGeom>
          <a:noFill/>
        </p:spPr>
        <p:txBody>
          <a:bodyPr>
            <a:spAutoFit/>
          </a:bodyPr>
          <a:lstStyle/>
          <a:p>
            <a:pPr>
              <a:defRPr/>
            </a:pPr>
            <a:endParaRPr lang="en-US" b="1" dirty="0"/>
          </a:p>
          <a:p>
            <a:pPr>
              <a:defRPr/>
            </a:pPr>
            <a:endParaRPr lang="en-US" b="1" dirty="0"/>
          </a:p>
          <a:p>
            <a:pPr>
              <a:defRPr/>
            </a:pPr>
            <a:endParaRPr lang="en-US" sz="2000" b="1" dirty="0"/>
          </a:p>
          <a:p>
            <a:pPr>
              <a:defRPr/>
            </a:pPr>
            <a:r>
              <a:rPr lang="en-US" sz="2000" b="1" dirty="0"/>
              <a:t>2. The Nap for the Spouse (</a:t>
            </a:r>
            <a:r>
              <a:rPr lang="en-US" sz="2000" b="1" dirty="0">
                <a:hlinkClick r:id="rId2"/>
              </a:rPr>
              <a:t>Genesis 2:22</a:t>
            </a:r>
            <a:r>
              <a:rPr lang="en-US" sz="2000" b="1" dirty="0"/>
              <a:t>)</a:t>
            </a:r>
          </a:p>
          <a:p>
            <a:pPr>
              <a:defRPr/>
            </a:pPr>
            <a:r>
              <a:rPr lang="en-US" sz="2000" i="1" dirty="0"/>
              <a:t>"The </a:t>
            </a:r>
            <a:r>
              <a:rPr lang="en-US" sz="2000" i="1" cap="small" dirty="0"/>
              <a:t>Lord</a:t>
            </a:r>
            <a:r>
              <a:rPr lang="en-US" sz="2000" i="1" dirty="0"/>
              <a:t> God caused a deep sleep to fall upon Adam, and he slept; and he took one of his ribs... made he a woman."</a:t>
            </a:r>
            <a:r>
              <a:rPr lang="en-US" sz="2000" dirty="0"/>
              <a:t> God operated on Adam to make a woman. Like operations today, God put Adam to sleep in order to do the operation. The "nap for the spouse" was the nap Adam had to accommodate the making of the spouse.</a:t>
            </a:r>
          </a:p>
          <a:p>
            <a:pPr>
              <a:defRPr/>
            </a:pPr>
            <a:endParaRPr lang="en-US" sz="2000" dirty="0"/>
          </a:p>
          <a:p>
            <a:pPr>
              <a:defRPr/>
            </a:pPr>
            <a:r>
              <a:rPr lang="en-US" sz="2000" b="1" dirty="0"/>
              <a:t>3. The Nature for the Spouse (</a:t>
            </a:r>
            <a:r>
              <a:rPr lang="en-US" sz="2000" b="1" dirty="0">
                <a:hlinkClick r:id="rId3"/>
              </a:rPr>
              <a:t>Genesis 2:22,23</a:t>
            </a:r>
            <a:r>
              <a:rPr lang="en-US" sz="2000" b="1" dirty="0"/>
              <a:t>)</a:t>
            </a:r>
          </a:p>
          <a:p>
            <a:pPr>
              <a:defRPr/>
            </a:pPr>
            <a:r>
              <a:rPr lang="en-US" sz="2000" i="1" dirty="0"/>
              <a:t>"The rib, which the </a:t>
            </a:r>
            <a:r>
              <a:rPr lang="en-US" sz="2000" i="1" cap="small" dirty="0"/>
              <a:t>Lord</a:t>
            </a:r>
            <a:r>
              <a:rPr lang="en-US" sz="2000" i="1" dirty="0"/>
              <a:t> God had taken from man, made he a woman"</a:t>
            </a:r>
            <a:r>
              <a:rPr lang="en-US" sz="2000" dirty="0"/>
              <a:t> (</a:t>
            </a:r>
            <a:r>
              <a:rPr lang="en-US" sz="2000" dirty="0">
                <a:hlinkClick r:id="rId2"/>
              </a:rPr>
              <a:t>Genesis 2:22</a:t>
            </a:r>
            <a:r>
              <a:rPr lang="en-US" sz="2000" dirty="0"/>
              <a:t>). The rib was the part taken to make woman. Thus she has same nature as man; for Adam said, </a:t>
            </a:r>
            <a:r>
              <a:rPr lang="en-US" sz="2000" i="1" dirty="0"/>
              <a:t>"This is now bone of my bones, and flesh of my flesh"</a:t>
            </a:r>
            <a:r>
              <a:rPr lang="en-US" sz="2000" dirty="0"/>
              <a:t> (</a:t>
            </a:r>
            <a:r>
              <a:rPr lang="en-US" sz="2000" dirty="0">
                <a:hlinkClick r:id="rId4"/>
              </a:rPr>
              <a:t>Genesis 2:23</a:t>
            </a:r>
            <a:r>
              <a:rPr lang="en-US" sz="2000" dirty="0"/>
              <a:t>). She is not an inferior being. Her status is subservient to man. But that does not make her an inferior being anymore than rank in the military makes one person a superior human to a person of lower rank. Woman was made from the ribs not the head (to be over man) or the foot (to be trampled on by man). But she was made from the ribs to be loved and honored by man. </a:t>
            </a:r>
            <a:r>
              <a:rPr lang="en-US" sz="2000" i="1" dirty="0"/>
              <a:t>"Husbands, love your wives"</a:t>
            </a:r>
            <a:r>
              <a:rPr lang="en-US" sz="2000" dirty="0"/>
              <a:t> (</a:t>
            </a:r>
            <a:r>
              <a:rPr lang="en-US" sz="2000" dirty="0">
                <a:hlinkClick r:id="rId5"/>
              </a:rPr>
              <a:t>Colossians 3:19</a:t>
            </a:r>
            <a:r>
              <a:rPr lang="en-US" sz="2000" dirty="0"/>
              <a:t>). </a:t>
            </a:r>
            <a:r>
              <a:rPr lang="en-US" sz="2000" i="1" dirty="0"/>
              <a:t>"Likewise, ye husbands, dwell with them according to knowledge, giving honor unto the wife, as unto the weaker vessel</a:t>
            </a:r>
            <a:r>
              <a:rPr lang="en-US" sz="2000" dirty="0"/>
              <a:t> [not inferior vessel], </a:t>
            </a:r>
            <a:r>
              <a:rPr lang="en-US" sz="2000" i="1" dirty="0"/>
              <a:t>as being heirs together of the grace of life"</a:t>
            </a:r>
            <a:r>
              <a:rPr lang="en-US" sz="2000" dirty="0"/>
              <a:t> (</a:t>
            </a:r>
            <a:r>
              <a:rPr lang="en-US" sz="2000" dirty="0">
                <a:hlinkClick r:id="rId6"/>
              </a:rPr>
              <a:t>1 Peter 3:7</a:t>
            </a:r>
            <a:r>
              <a:rPr lang="en-US" sz="2000" dirty="0"/>
              <a:t>).</a:t>
            </a:r>
          </a:p>
          <a:p>
            <a:pPr>
              <a:defRPr/>
            </a:pPr>
            <a:r>
              <a:rPr lang="en-US" dirty="0"/>
              <a:t/>
            </a: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2"/>
          <p:cNvSpPr txBox="1">
            <a:spLocks noChangeArrowheads="1"/>
          </p:cNvSpPr>
          <p:nvPr/>
        </p:nvSpPr>
        <p:spPr bwMode="auto">
          <a:xfrm>
            <a:off x="-1" y="0"/>
            <a:ext cx="12350187" cy="6534289"/>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r>
              <a:rPr lang="en-US" altLang="en-US" sz="3200" b="1" dirty="0"/>
              <a:t>A brief summary of creation is in these verses. It is expressed as </a:t>
            </a:r>
            <a:r>
              <a:rPr lang="en-US" altLang="en-US" sz="3200" b="1" i="1" dirty="0"/>
              <a:t>"These are the generations of the heavens and of the earth"</a:t>
            </a:r>
            <a:r>
              <a:rPr lang="en-US" altLang="en-US" sz="3200" b="1" dirty="0"/>
              <a:t> (</a:t>
            </a:r>
            <a:r>
              <a:rPr lang="en-US" altLang="en-US" sz="3200" b="1" dirty="0">
                <a:hlinkClick r:id="rId2"/>
              </a:rPr>
              <a:t>Genesis 2:4</a:t>
            </a:r>
            <a:r>
              <a:rPr lang="en-US" altLang="en-US" sz="3200" b="1" dirty="0"/>
              <a:t>). The word </a:t>
            </a:r>
            <a:r>
              <a:rPr lang="en-US" altLang="en-US" sz="3200" b="1" i="1" dirty="0"/>
              <a:t>"generations"</a:t>
            </a:r>
            <a:r>
              <a:rPr lang="en-US" altLang="en-US" sz="3200" b="1" dirty="0"/>
              <a:t> refers to history. There are ten </a:t>
            </a:r>
            <a:r>
              <a:rPr lang="en-US" altLang="en-US" sz="3200" b="1" i="1" dirty="0"/>
              <a:t>"generations"</a:t>
            </a:r>
            <a:r>
              <a:rPr lang="en-US" altLang="en-US" sz="3200" b="1" dirty="0"/>
              <a:t> in the book of Genesis that can be used as the major divisions of the writing of Genesis. These ten generations are the generations of the heavens and the earth (</a:t>
            </a:r>
            <a:r>
              <a:rPr lang="en-US" altLang="en-US" sz="3200" b="1" dirty="0">
                <a:hlinkClick r:id="rId2"/>
              </a:rPr>
              <a:t>Genesis 2:4</a:t>
            </a:r>
            <a:r>
              <a:rPr lang="en-US" altLang="en-US" sz="3200" b="1" dirty="0"/>
              <a:t>), of Adam (</a:t>
            </a:r>
            <a:r>
              <a:rPr lang="en-US" altLang="en-US" sz="3200" b="1" dirty="0">
                <a:hlinkClick r:id="rId3"/>
              </a:rPr>
              <a:t>Genesis 5:1</a:t>
            </a:r>
            <a:r>
              <a:rPr lang="en-US" altLang="en-US" sz="3200" b="1" dirty="0"/>
              <a:t>), of Noah (</a:t>
            </a:r>
            <a:r>
              <a:rPr lang="en-US" altLang="en-US" sz="3200" b="1" dirty="0">
                <a:hlinkClick r:id="rId4"/>
              </a:rPr>
              <a:t>Genesis 6:9</a:t>
            </a:r>
            <a:r>
              <a:rPr lang="en-US" altLang="en-US" sz="3200" b="1" dirty="0"/>
              <a:t>), of the sons of Noah (</a:t>
            </a:r>
            <a:r>
              <a:rPr lang="en-US" altLang="en-US" sz="3200" b="1" dirty="0">
                <a:hlinkClick r:id="rId5"/>
              </a:rPr>
              <a:t>Genesis 10:1</a:t>
            </a:r>
            <a:r>
              <a:rPr lang="en-US" altLang="en-US" sz="3200" b="1" dirty="0"/>
              <a:t>), of Shem (</a:t>
            </a:r>
            <a:r>
              <a:rPr lang="en-US" altLang="en-US" sz="3200" b="1" dirty="0">
                <a:hlinkClick r:id="rId6"/>
              </a:rPr>
              <a:t>Genesis 11:10</a:t>
            </a:r>
            <a:r>
              <a:rPr lang="en-US" altLang="en-US" sz="3200" b="1" dirty="0"/>
              <a:t>), of </a:t>
            </a:r>
            <a:r>
              <a:rPr lang="en-US" altLang="en-US" sz="3200" b="1" dirty="0" err="1"/>
              <a:t>Terah</a:t>
            </a:r>
            <a:r>
              <a:rPr lang="en-US" altLang="en-US" sz="3200" b="1" dirty="0"/>
              <a:t> (</a:t>
            </a:r>
            <a:r>
              <a:rPr lang="en-US" altLang="en-US" sz="3200" b="1" dirty="0">
                <a:hlinkClick r:id="rId7"/>
              </a:rPr>
              <a:t>Genesis 11:27</a:t>
            </a:r>
            <a:r>
              <a:rPr lang="en-US" altLang="en-US" sz="3200" b="1" dirty="0"/>
              <a:t>), of Ishmael (</a:t>
            </a:r>
            <a:r>
              <a:rPr lang="en-US" altLang="en-US" sz="3200" b="1" dirty="0">
                <a:hlinkClick r:id="rId8"/>
              </a:rPr>
              <a:t>Genesis 25:12</a:t>
            </a:r>
            <a:r>
              <a:rPr lang="en-US" altLang="en-US" sz="3200" b="1" dirty="0"/>
              <a:t>), of Isaac (</a:t>
            </a:r>
            <a:r>
              <a:rPr lang="en-US" altLang="en-US" sz="3200" b="1" dirty="0">
                <a:hlinkClick r:id="rId9"/>
              </a:rPr>
              <a:t>Genesis 25:19</a:t>
            </a:r>
            <a:r>
              <a:rPr lang="en-US" altLang="en-US" sz="3200" b="1" dirty="0"/>
              <a:t>), of Esau (</a:t>
            </a:r>
            <a:r>
              <a:rPr lang="en-US" altLang="en-US" sz="3200" b="1" dirty="0">
                <a:hlinkClick r:id="rId10"/>
              </a:rPr>
              <a:t>Genesis 36:1</a:t>
            </a:r>
            <a:r>
              <a:rPr lang="en-US" altLang="en-US" sz="3200" b="1" dirty="0"/>
              <a:t>) and of Jacob (</a:t>
            </a:r>
            <a:r>
              <a:rPr lang="en-US" altLang="en-US" sz="3200" b="1" dirty="0">
                <a:hlinkClick r:id="rId11"/>
              </a:rPr>
              <a:t>Genesis 37:2</a:t>
            </a:r>
            <a:r>
              <a:rPr lang="en-US" altLang="en-US" sz="3200" b="1" dirty="0" smtClean="0"/>
              <a:t>).</a:t>
            </a:r>
            <a:endParaRPr lang="en-US" altLang="en-US" sz="32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2"/>
          <p:cNvSpPr txBox="1">
            <a:spLocks noChangeArrowheads="1"/>
          </p:cNvSpPr>
          <p:nvPr/>
        </p:nvSpPr>
        <p:spPr bwMode="auto">
          <a:xfrm>
            <a:off x="0" y="0"/>
            <a:ext cx="12344400" cy="6555641"/>
          </a:xfrm>
          <a:prstGeom prst="rect">
            <a:avLst/>
          </a:prstGeom>
          <a:solidFill>
            <a:schemeClr val="bg1"/>
          </a:solidFill>
          <a:ln>
            <a:noFill/>
          </a:ln>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2800" b="1" dirty="0"/>
              <a:t>4. The Naming of the Spouse (</a:t>
            </a:r>
            <a:r>
              <a:rPr lang="en-US" altLang="en-US" sz="2800" b="1" dirty="0">
                <a:hlinkClick r:id="rId2"/>
              </a:rPr>
              <a:t>Genesis 2:23</a:t>
            </a:r>
            <a:r>
              <a:rPr lang="en-US" altLang="en-US" sz="2800" b="1" dirty="0"/>
              <a:t>)</a:t>
            </a:r>
          </a:p>
          <a:p>
            <a:r>
              <a:rPr lang="en-US" altLang="en-US" sz="2800" i="1" dirty="0"/>
              <a:t>"She shall be called Woman."</a:t>
            </a:r>
            <a:r>
              <a:rPr lang="en-US" altLang="en-US" sz="2800" dirty="0"/>
              <a:t> The term </a:t>
            </a:r>
            <a:r>
              <a:rPr lang="en-US" altLang="en-US" sz="2800" i="1" dirty="0"/>
              <a:t>"Woman"</a:t>
            </a:r>
            <a:r>
              <a:rPr lang="en-US" altLang="en-US" sz="2800" dirty="0"/>
              <a:t> expresses "a fundamental similarity by the use of the best terms available.” They are similar (both of the human race) but different, for they are male and female. Unisex Bibles are fraudulent. God made both male and female. Later the name of this </a:t>
            </a:r>
            <a:r>
              <a:rPr lang="en-US" altLang="en-US" sz="2800" dirty="0" smtClean="0"/>
              <a:t>1</a:t>
            </a:r>
            <a:r>
              <a:rPr lang="en-US" altLang="en-US" sz="2800" baseline="30000" dirty="0" smtClean="0"/>
              <a:t>st</a:t>
            </a:r>
            <a:r>
              <a:rPr lang="en-US" altLang="en-US" sz="2800" dirty="0" smtClean="0"/>
              <a:t> woman </a:t>
            </a:r>
            <a:r>
              <a:rPr lang="en-US" altLang="en-US" sz="2800" dirty="0"/>
              <a:t>became </a:t>
            </a:r>
            <a:r>
              <a:rPr lang="en-US" altLang="en-US" sz="2800" i="1" dirty="0"/>
              <a:t>"Eve"</a:t>
            </a:r>
            <a:r>
              <a:rPr lang="en-US" altLang="en-US" sz="2800" dirty="0"/>
              <a:t> (</a:t>
            </a:r>
            <a:r>
              <a:rPr lang="en-US" altLang="en-US" sz="2800" dirty="0" smtClean="0">
                <a:hlinkClick r:id="rId3"/>
              </a:rPr>
              <a:t>Gen. </a:t>
            </a:r>
            <a:r>
              <a:rPr lang="en-US" altLang="en-US" sz="2800" dirty="0">
                <a:hlinkClick r:id="rId3"/>
              </a:rPr>
              <a:t>3:20</a:t>
            </a:r>
            <a:r>
              <a:rPr lang="en-US" altLang="en-US" sz="2800" dirty="0"/>
              <a:t>).</a:t>
            </a:r>
          </a:p>
          <a:p>
            <a:endParaRPr lang="en-US" altLang="en-US" sz="2800" dirty="0"/>
          </a:p>
          <a:p>
            <a:r>
              <a:rPr lang="en-US" altLang="en-US" sz="2800" b="1" dirty="0"/>
              <a:t>5. The Nuptials for the Spouse (</a:t>
            </a:r>
            <a:r>
              <a:rPr lang="en-US" altLang="en-US" sz="2800" b="1" dirty="0">
                <a:hlinkClick r:id="rId4"/>
              </a:rPr>
              <a:t>Genesis 2:24</a:t>
            </a:r>
            <a:r>
              <a:rPr lang="en-US" altLang="en-US" sz="2800" b="1" dirty="0"/>
              <a:t>)</a:t>
            </a:r>
          </a:p>
          <a:p>
            <a:r>
              <a:rPr lang="en-US" altLang="en-US" sz="2800" i="1" dirty="0"/>
              <a:t>"Therefore shall a man leave his father and his mother, and shall cleave unto his wife; and they shall be one flesh."</a:t>
            </a:r>
            <a:r>
              <a:rPr lang="en-US" altLang="en-US" sz="2800" dirty="0"/>
              <a:t> Beginning with the first man and woman, God established high morals. When man does not follow these morals, society rots. "'Becoming one flesh' involves the complete identification of one personality with the other in a community of interests and pursuits, a union consummated in intercourse</a:t>
            </a:r>
            <a:r>
              <a:rPr lang="en-US" altLang="en-US" sz="2800" dirty="0" smtClean="0"/>
              <a:t>.”</a:t>
            </a:r>
            <a:endParaRPr lang="en-US" alt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2"/>
          <p:cNvSpPr txBox="1">
            <a:spLocks noChangeArrowheads="1"/>
          </p:cNvSpPr>
          <p:nvPr/>
        </p:nvSpPr>
        <p:spPr bwMode="auto">
          <a:xfrm>
            <a:off x="119380" y="137160"/>
            <a:ext cx="11783060" cy="6186309"/>
          </a:xfrm>
          <a:prstGeom prst="rect">
            <a:avLst/>
          </a:prstGeom>
          <a:solidFill>
            <a:schemeClr val="bg1"/>
          </a:solidFill>
          <a:ln>
            <a:noFill/>
          </a:ln>
        </p:spPr>
        <p:txBody>
          <a:bodyPr wrap="square">
            <a:spAutoFit/>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r>
              <a:rPr lang="en-US" altLang="en-US" sz="3600" b="1" dirty="0" smtClean="0"/>
              <a:t>6</a:t>
            </a:r>
            <a:r>
              <a:rPr lang="en-US" altLang="en-US" sz="3600" b="1" dirty="0"/>
              <a:t>. The Nakedness with the Spouse (</a:t>
            </a:r>
            <a:r>
              <a:rPr lang="en-US" altLang="en-US" sz="3600" b="1" dirty="0">
                <a:hlinkClick r:id="rId2"/>
              </a:rPr>
              <a:t>Genesis 2:25</a:t>
            </a:r>
            <a:r>
              <a:rPr lang="en-US" altLang="en-US" sz="3600" b="1" dirty="0"/>
              <a:t>)</a:t>
            </a:r>
          </a:p>
          <a:p>
            <a:r>
              <a:rPr lang="en-US" altLang="en-US" sz="3600" i="1" dirty="0"/>
              <a:t>"And they were both naked, the man and his wife, and were not ashamed."</a:t>
            </a:r>
            <a:r>
              <a:rPr lang="en-US" altLang="en-US" sz="3600" dirty="0"/>
              <a:t> Eden was not a nudist colony as wicked men have developed today. "They were naked, but yet they were not so. Their bodies were the clothing of their internal glory; and their internal glory was the clothing of their nakedness.” They were not ashamed because they were not sinning. Husband and wife are permitted intimacy that others are not permitted contrary to our playboy morals today</a:t>
            </a:r>
            <a:r>
              <a:rPr lang="en-US" altLang="en-US" sz="3600" dirty="0" smtClean="0"/>
              <a:t>.</a:t>
            </a:r>
            <a:endParaRPr lang="en-US" alt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254643" y="-104172"/>
            <a:ext cx="12049246" cy="6868547"/>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defRPr/>
            </a:pPr>
            <a:r>
              <a:rPr lang="en-US" sz="4000" b="1" dirty="0"/>
              <a:t>The Person of Creation (</a:t>
            </a:r>
            <a:r>
              <a:rPr lang="en-US" sz="4000" b="1" dirty="0">
                <a:hlinkClick r:id="rId2"/>
              </a:rPr>
              <a:t>Genesis 2:4</a:t>
            </a:r>
            <a:r>
              <a:rPr lang="en-US" sz="4000" b="1" dirty="0"/>
              <a:t>)</a:t>
            </a:r>
          </a:p>
          <a:p>
            <a:pPr>
              <a:defRPr/>
            </a:pPr>
            <a:r>
              <a:rPr lang="en-US" sz="4000" b="1" i="1" dirty="0"/>
              <a:t>"The </a:t>
            </a:r>
            <a:r>
              <a:rPr lang="en-US" sz="4000" b="1" i="1" cap="small" dirty="0"/>
              <a:t>Lord</a:t>
            </a:r>
            <a:r>
              <a:rPr lang="en-US" sz="4000" b="1" i="1" dirty="0"/>
              <a:t> God made the earth and the heavens."</a:t>
            </a:r>
            <a:r>
              <a:rPr lang="en-US" sz="4000" b="1" dirty="0"/>
              <a:t> The Bible is plain about Who made the creation. It is God! This is the issue in our schools. Evolution rejects God and does not want any teaching in school that God made the creation. Unbelief sides with evolution. </a:t>
            </a:r>
            <a:r>
              <a:rPr lang="en-US" sz="4000" b="1" dirty="0"/>
              <a:t>But if you leave God out of creation, you dishonor God and create a puzzle impossible to </a:t>
            </a:r>
            <a:r>
              <a:rPr lang="en-US" sz="4000" b="1" dirty="0" smtClean="0"/>
              <a:t>solve</a:t>
            </a:r>
            <a:endParaRPr lang="en-US"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119605" y="0"/>
            <a:ext cx="12072395" cy="6813917"/>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defRPr/>
            </a:pPr>
            <a:r>
              <a:rPr lang="en-US" sz="3000" b="1" dirty="0"/>
              <a:t>The Period of Creation (</a:t>
            </a:r>
            <a:r>
              <a:rPr lang="en-US" sz="3000" b="1" dirty="0">
                <a:hlinkClick r:id="rId2"/>
              </a:rPr>
              <a:t>Genesis 2:4</a:t>
            </a:r>
            <a:r>
              <a:rPr lang="en-US" sz="3000" b="1" dirty="0"/>
              <a:t>)</a:t>
            </a:r>
          </a:p>
          <a:p>
            <a:pPr>
              <a:defRPr/>
            </a:pPr>
            <a:r>
              <a:rPr lang="en-US" sz="3000" b="1" i="1" dirty="0"/>
              <a:t>"In the day that the </a:t>
            </a:r>
            <a:r>
              <a:rPr lang="en-US" sz="3000" b="1" i="1" cap="small" dirty="0"/>
              <a:t>Lord</a:t>
            </a:r>
            <a:r>
              <a:rPr lang="en-US" sz="3000" b="1" i="1" dirty="0"/>
              <a:t> God made the earth and the heavens."</a:t>
            </a:r>
            <a:r>
              <a:rPr lang="en-US" sz="3000" b="1" dirty="0"/>
              <a:t> The word </a:t>
            </a:r>
            <a:r>
              <a:rPr lang="en-US" sz="3000" b="1" i="1" dirty="0"/>
              <a:t>"day"</a:t>
            </a:r>
            <a:r>
              <a:rPr lang="en-US" sz="3000" b="1" dirty="0"/>
              <a:t> of this text has been thought by some to mean an age of thousands or millions of years in order to accommodate evolution which requires millions of years. But the Hebrew word </a:t>
            </a:r>
            <a:r>
              <a:rPr lang="en-US" sz="3000" b="1" i="1" dirty="0"/>
              <a:t>"day"</a:t>
            </a:r>
            <a:r>
              <a:rPr lang="en-US" sz="3000" b="1" dirty="0"/>
              <a:t> means solar day when used with a number or with an </a:t>
            </a:r>
            <a:r>
              <a:rPr lang="en-US" sz="3000" b="1" i="1" dirty="0"/>
              <a:t>"evening and morning"</a:t>
            </a:r>
            <a:r>
              <a:rPr lang="en-US" sz="3000" b="1" dirty="0"/>
              <a:t> phrase. It can refer to more than a solar day when used as it is in this Genesis text to refer to the entire time of creation. This does not give support to the "day-age" theory, however; for we allow such usage of "day" in our language, too; such as Lincoln's day or Christ's day. </a:t>
            </a:r>
            <a:r>
              <a:rPr lang="en-US" sz="3000" b="1" dirty="0"/>
              <a:t>See </a:t>
            </a:r>
            <a:r>
              <a:rPr lang="en-US" sz="3000" b="1" dirty="0">
                <a:hlinkClick r:id="rId3"/>
              </a:rPr>
              <a:t>Numbers 7:84</a:t>
            </a:r>
            <a:r>
              <a:rPr lang="en-US" sz="3000" b="1" dirty="0"/>
              <a:t> for similar Biblical usage</a:t>
            </a:r>
            <a:r>
              <a:rPr lang="en-US" sz="3000" b="1" dirty="0" smtClean="0"/>
              <a:t>.</a:t>
            </a:r>
            <a:endParaRPr lang="en-US" sz="3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165100" y="0"/>
            <a:ext cx="12026900" cy="6484019"/>
          </a:xfrm>
          <a:prstGeom prst="rect">
            <a:avLst/>
          </a:prstGeom>
          <a:solidFill>
            <a:schemeClr val="bg1"/>
          </a:solidFill>
          <a:ln>
            <a:noFill/>
          </a:ln>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r>
              <a:rPr lang="en-US" altLang="en-US" sz="2850" b="1" dirty="0" smtClean="0"/>
              <a:t>The </a:t>
            </a:r>
            <a:r>
              <a:rPr lang="en-US" altLang="en-US" sz="2850" b="1" dirty="0"/>
              <a:t>Plants of Creation (</a:t>
            </a:r>
            <a:r>
              <a:rPr lang="en-US" altLang="en-US" sz="2850" b="1" dirty="0">
                <a:hlinkClick r:id="rId2"/>
              </a:rPr>
              <a:t>Genesis 2:5</a:t>
            </a:r>
            <a:r>
              <a:rPr lang="en-US" altLang="en-US" sz="2850" b="1" dirty="0"/>
              <a:t>)</a:t>
            </a:r>
          </a:p>
          <a:p>
            <a:r>
              <a:rPr lang="en-US" altLang="en-US" sz="2850" b="1" i="1" dirty="0"/>
              <a:t>"Every plant of the field before it was in the earth, and every herb of the field before it grew."</a:t>
            </a:r>
            <a:r>
              <a:rPr lang="en-US" altLang="en-US" sz="2850" b="1" dirty="0"/>
              <a:t> God created everything. From the vast universe to even the plants of the field. </a:t>
            </a:r>
            <a:r>
              <a:rPr lang="en-US" altLang="en-US" sz="2850" b="1" i="1" dirty="0"/>
              <a:t>"Thou art worthy, O Lord, to receive glory and honor and power; for thou hast created all things, and for thy pleasure they are and were created"</a:t>
            </a:r>
            <a:r>
              <a:rPr lang="en-US" altLang="en-US" sz="2850" b="1" dirty="0"/>
              <a:t> (</a:t>
            </a:r>
            <a:r>
              <a:rPr lang="en-US" altLang="en-US" sz="2850" b="1" dirty="0">
                <a:hlinkClick r:id="rId3"/>
              </a:rPr>
              <a:t>Revelation 4:11</a:t>
            </a:r>
            <a:r>
              <a:rPr lang="en-US" altLang="en-US" sz="2850" b="1" dirty="0"/>
              <a:t>). </a:t>
            </a:r>
            <a:r>
              <a:rPr lang="en-US" altLang="en-US" sz="2850" b="1" i="1" dirty="0"/>
              <a:t>"By him were all things created, that are in heaven, and that are in earth, visible and invisible, whether they be thrones, or dominions, or principalities, or powers;</a:t>
            </a:r>
            <a:r>
              <a:rPr lang="en-US" altLang="en-US" sz="2850" b="1" dirty="0"/>
              <a:t> [or mere plants]; </a:t>
            </a:r>
            <a:r>
              <a:rPr lang="en-US" altLang="en-US" sz="2850" b="1" i="1" dirty="0"/>
              <a:t>all things were created by him, and for him"</a:t>
            </a:r>
            <a:r>
              <a:rPr lang="en-US" altLang="en-US" sz="2850" b="1" dirty="0"/>
              <a:t> (</a:t>
            </a:r>
            <a:r>
              <a:rPr lang="en-US" altLang="en-US" sz="2850" b="1" dirty="0">
                <a:hlinkClick r:id="rId4"/>
              </a:rPr>
              <a:t>Colossians 1:16</a:t>
            </a:r>
            <a:r>
              <a:rPr lang="en-US" altLang="en-US" sz="2850" b="1" dirty="0"/>
              <a:t>). So why am I here? Because God created us </a:t>
            </a:r>
            <a:r>
              <a:rPr lang="en-US" altLang="en-US" sz="2850" b="1" i="1" dirty="0"/>
              <a:t>"for him"</a:t>
            </a:r>
            <a:r>
              <a:rPr lang="en-US" altLang="en-US" sz="2850" b="1" dirty="0"/>
              <a:t> (Ibid.) and </a:t>
            </a:r>
            <a:r>
              <a:rPr lang="en-US" altLang="en-US" sz="2850" b="1" i="1" dirty="0"/>
              <a:t>"for his pleasure"</a:t>
            </a:r>
            <a:r>
              <a:rPr lang="en-US" altLang="en-US" sz="2850" b="1" dirty="0"/>
              <a:t> (</a:t>
            </a:r>
            <a:r>
              <a:rPr lang="en-US" altLang="en-US" sz="2850" b="1" dirty="0">
                <a:hlinkClick r:id="rId3"/>
              </a:rPr>
              <a:t>Revelation 4:11</a:t>
            </a:r>
            <a:r>
              <a:rPr lang="en-US" altLang="en-US" sz="2850" b="1" dirty="0"/>
              <a:t>)—very good reasons for existing</a:t>
            </a:r>
            <a:r>
              <a:rPr lang="en-US" altLang="en-US" sz="2850" b="1" dirty="0" smtClean="0"/>
              <a:t>.</a:t>
            </a:r>
            <a:endParaRPr lang="en-US" altLang="en-US" sz="285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92075" y="0"/>
            <a:ext cx="12284075" cy="6247864"/>
          </a:xfrm>
          <a:prstGeom prst="rect">
            <a:avLst/>
          </a:prstGeom>
          <a:solidFill>
            <a:schemeClr val="bg1"/>
          </a:solidFill>
          <a:ln>
            <a:noFill/>
          </a:ln>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lgn="ctr" eaLnBrk="1" hangingPunct="1">
              <a:lnSpc>
                <a:spcPct val="100000"/>
              </a:lnSpc>
              <a:spcBef>
                <a:spcPct val="0"/>
              </a:spcBef>
              <a:buClrTx/>
              <a:buSzTx/>
              <a:buFontTx/>
              <a:buNone/>
              <a:defRPr/>
            </a:pPr>
            <a:r>
              <a:rPr lang="en-US" sz="4000" b="1" i="1" dirty="0" smtClean="0"/>
              <a:t>The </a:t>
            </a:r>
            <a:r>
              <a:rPr lang="en-US" sz="4000" b="1" i="1" cap="small" dirty="0"/>
              <a:t>Lord</a:t>
            </a:r>
            <a:r>
              <a:rPr lang="en-US" sz="4000" b="1" i="1" dirty="0"/>
              <a:t> God had not caused it to rain upon the earth... </a:t>
            </a:r>
            <a:r>
              <a:rPr lang="en-US" sz="4000" b="1" i="1" dirty="0"/>
              <a:t>but there went up a mist from the earth and watered the whole face of the ground."</a:t>
            </a:r>
            <a:r>
              <a:rPr lang="en-US" sz="4000" b="1" dirty="0"/>
              <a:t> Rain did not occur until Noah's flood. Until the flood, an underground sprinkling system watered the earth. </a:t>
            </a:r>
            <a:r>
              <a:rPr lang="en-US" sz="4000" b="1" dirty="0"/>
              <a:t>The vast underground reservoirs—many of which erupted to help make the flood (</a:t>
            </a:r>
            <a:r>
              <a:rPr lang="en-US" sz="4000" b="1" dirty="0">
                <a:hlinkClick r:id="rId2"/>
              </a:rPr>
              <a:t>Genesis 7:11</a:t>
            </a:r>
            <a:r>
              <a:rPr lang="en-US" sz="4000" b="1" dirty="0"/>
              <a:t>)—were the obvious sources of water for the </a:t>
            </a:r>
            <a:r>
              <a:rPr lang="en-US" sz="4000" b="1" i="1" dirty="0"/>
              <a:t>"mist."</a:t>
            </a:r>
            <a:r>
              <a:rPr lang="en-US" sz="4000" b="1" dirty="0"/>
              <a:t> Underground sprinkling systems have been around for a long time</a:t>
            </a:r>
            <a:r>
              <a:rPr lang="en-US" sz="4000" b="1" dirty="0" smtClean="0"/>
              <a:t>.</a:t>
            </a:r>
            <a:endParaRPr lang="en-US" altLang="en-US" sz="4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304800" y="429260"/>
            <a:ext cx="12176760" cy="6129883"/>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r>
              <a:rPr lang="en-US" altLang="en-US" sz="4000" b="1" dirty="0"/>
              <a:t>The Problem for Creation (</a:t>
            </a:r>
            <a:r>
              <a:rPr lang="en-US" altLang="en-US" sz="4000" b="1" dirty="0">
                <a:hlinkClick r:id="rId2"/>
              </a:rPr>
              <a:t>Genesis 2:5</a:t>
            </a:r>
            <a:r>
              <a:rPr lang="en-US" altLang="en-US" sz="4000" b="1" dirty="0"/>
              <a:t>)</a:t>
            </a:r>
          </a:p>
          <a:p>
            <a:r>
              <a:rPr lang="en-US" altLang="en-US" sz="4000" b="1" i="1" dirty="0"/>
              <a:t>"There was not a man to till the ground."</a:t>
            </a:r>
            <a:r>
              <a:rPr lang="en-US" altLang="en-US" sz="4000" b="1" dirty="0"/>
              <a:t> All the vegetation requires care. But there was no tiller or farmer to do the work. This problem was solved by the creation of man. Thus man was not created to sit around and loaf—not even in the Garden of Eden. Heaven is not a place of idleness either</a:t>
            </a:r>
            <a:r>
              <a:rPr lang="en-US" altLang="en-US" sz="4000" b="1" dirty="0" smtClean="0"/>
              <a:t>.</a:t>
            </a:r>
            <a:endParaRPr lang="en-US" altLang="en-US"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152400" y="198120"/>
            <a:ext cx="11902440" cy="6442789"/>
          </a:xfrm>
          <a:prstGeom prst="rect">
            <a:avLst/>
          </a:prstGeom>
          <a:solidFill>
            <a:schemeClr val="bg1"/>
          </a:solidFill>
          <a:ln>
            <a:noFill/>
          </a:ln>
        </p:spPr>
        <p:txBody>
          <a:bodyPr wrap="square">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defRPr/>
            </a:pPr>
            <a:r>
              <a:rPr lang="en-US" sz="2750" b="1" dirty="0"/>
              <a:t>The People of Creation (</a:t>
            </a:r>
            <a:r>
              <a:rPr lang="en-US" sz="2750" b="1" dirty="0">
                <a:hlinkClick r:id="rId2"/>
              </a:rPr>
              <a:t>Genesis 2:7</a:t>
            </a:r>
            <a:r>
              <a:rPr lang="en-US" sz="2750" b="1" dirty="0"/>
              <a:t>)</a:t>
            </a:r>
          </a:p>
          <a:p>
            <a:pPr>
              <a:defRPr/>
            </a:pPr>
            <a:r>
              <a:rPr lang="en-US" sz="2750" b="1" dirty="0"/>
              <a:t>This Biblical summary report of the origin of man makes sense; evolution certainly does not.</a:t>
            </a:r>
          </a:p>
          <a:p>
            <a:pPr>
              <a:defRPr/>
            </a:pPr>
            <a:r>
              <a:rPr lang="en-US" sz="2750" b="1" dirty="0"/>
              <a:t>• </a:t>
            </a:r>
            <a:r>
              <a:rPr lang="en-US" sz="2750" b="1" i="1" dirty="0"/>
              <a:t>The Designer of man.</a:t>
            </a:r>
            <a:r>
              <a:rPr lang="en-US" sz="2750" b="1" dirty="0"/>
              <a:t> </a:t>
            </a:r>
            <a:r>
              <a:rPr lang="en-US" sz="2750" b="1" i="1" dirty="0"/>
              <a:t>"The </a:t>
            </a:r>
            <a:r>
              <a:rPr lang="en-US" sz="2750" b="1" i="1" cap="small" dirty="0"/>
              <a:t>Lord</a:t>
            </a:r>
            <a:r>
              <a:rPr lang="en-US" sz="2750" b="1" i="1" dirty="0"/>
              <a:t> God formed man."</a:t>
            </a:r>
            <a:r>
              <a:rPr lang="en-US" sz="2750" b="1" dirty="0"/>
              <a:t> Evolutionists do not want God involved in the creation of man. But the intricate way man is made demands a Designer Who has more wisdom and power than humans or chance or the evolutionary process. The word </a:t>
            </a:r>
            <a:r>
              <a:rPr lang="en-US" sz="2750" b="1" i="1" dirty="0"/>
              <a:t>"form"</a:t>
            </a:r>
            <a:r>
              <a:rPr lang="en-US" sz="2750" b="1" dirty="0"/>
              <a:t> means to "mold" and it is the word that describes the activity of the potter in </a:t>
            </a:r>
            <a:r>
              <a:rPr lang="en-US" sz="2750" b="1" dirty="0">
                <a:hlinkClick r:id="rId3"/>
              </a:rPr>
              <a:t>Jeremiah 18</a:t>
            </a:r>
            <a:r>
              <a:rPr lang="en-US" sz="2750" b="1" dirty="0"/>
              <a:t>. This indicates the special attention God gave to the creation of man which He did not give to any other creature. </a:t>
            </a:r>
            <a:r>
              <a:rPr lang="en-US" sz="2750" b="1" dirty="0"/>
              <a:t>"</a:t>
            </a:r>
            <a:r>
              <a:rPr lang="en-US" sz="2750" b="1" i="1" dirty="0"/>
              <a:t>I am fearfully and wonderfully made"</a:t>
            </a:r>
            <a:r>
              <a:rPr lang="en-US" sz="2750" b="1" dirty="0"/>
              <a:t> (</a:t>
            </a:r>
            <a:r>
              <a:rPr lang="en-US" sz="2750" b="1" dirty="0">
                <a:hlinkClick r:id="rId4"/>
              </a:rPr>
              <a:t>Psalm 139:14</a:t>
            </a:r>
            <a:r>
              <a:rPr lang="en-US" sz="2750" b="1" dirty="0"/>
              <a:t>) was the Psalmist's testimony of this marvelous creating of man</a:t>
            </a:r>
            <a:r>
              <a:rPr lang="en-US" sz="2750" b="1" dirty="0" smtClean="0"/>
              <a:t>.</a:t>
            </a:r>
            <a:endParaRPr lang="en-US" sz="275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146050" y="0"/>
            <a:ext cx="12045950" cy="6662337"/>
          </a:xfrm>
          <a:prstGeom prst="rect">
            <a:avLst/>
          </a:prstGeom>
          <a:solidFill>
            <a:schemeClr val="bg1"/>
          </a:solidFill>
          <a:ln>
            <a:noFill/>
          </a:ln>
        </p:spPr>
        <p:txBody>
          <a:bodyPr>
            <a:spAutoFit/>
          </a:bodyPr>
          <a:lstStyle>
            <a:lvl1pPr>
              <a:lnSpc>
                <a:spcPct val="120000"/>
              </a:lnSpc>
              <a:spcBef>
                <a:spcPts val="1000"/>
              </a:spcBef>
              <a:buClr>
                <a:schemeClr val="accent1"/>
              </a:buClr>
              <a:buSzPct val="100000"/>
              <a:buFont typeface="Arial" panose="020B0604020202020204" pitchFamily="34" charset="0"/>
              <a:buChar char="•"/>
              <a:defRPr sz="2000">
                <a:solidFill>
                  <a:schemeClr val="tx1"/>
                </a:solidFill>
                <a:latin typeface="Century Gothic" panose="020B0502020202020204" pitchFamily="34" charset="0"/>
              </a:defRPr>
            </a:lvl1pPr>
            <a:lvl2pPr marL="742950" indent="-285750">
              <a:lnSpc>
                <a:spcPct val="120000"/>
              </a:lnSpc>
              <a:spcBef>
                <a:spcPts val="500"/>
              </a:spcBef>
              <a:buClr>
                <a:schemeClr val="accent1"/>
              </a:buClr>
              <a:buSzPct val="100000"/>
              <a:buFont typeface="Arial" panose="020B0604020202020204" pitchFamily="34" charset="0"/>
              <a:buChar char="•"/>
              <a:defRPr>
                <a:solidFill>
                  <a:schemeClr val="tx1"/>
                </a:solidFill>
                <a:latin typeface="Century Gothic" panose="020B0502020202020204" pitchFamily="34" charset="0"/>
              </a:defRPr>
            </a:lvl2pPr>
            <a:lvl3pPr marL="1143000" indent="-228600">
              <a:lnSpc>
                <a:spcPct val="120000"/>
              </a:lnSpc>
              <a:spcBef>
                <a:spcPts val="500"/>
              </a:spcBef>
              <a:buClr>
                <a:schemeClr val="accent1"/>
              </a:buClr>
              <a:buSzPct val="100000"/>
              <a:buFont typeface="Arial" panose="020B0604020202020204" pitchFamily="34" charset="0"/>
              <a:buChar char="•"/>
              <a:defRPr sz="1600">
                <a:solidFill>
                  <a:schemeClr val="tx1"/>
                </a:solidFill>
                <a:latin typeface="Century Gothic" panose="020B0502020202020204" pitchFamily="34" charset="0"/>
              </a:defRPr>
            </a:lvl3pPr>
            <a:lvl4pPr marL="1600200" indent="-228600">
              <a:lnSpc>
                <a:spcPct val="120000"/>
              </a:lnSpc>
              <a:spcBef>
                <a:spcPts val="500"/>
              </a:spcBef>
              <a:buClr>
                <a:schemeClr val="accent1"/>
              </a:buClr>
              <a:buSzPct val="100000"/>
              <a:buFont typeface="Arial" panose="020B0604020202020204" pitchFamily="34" charset="0"/>
              <a:buChar char="•"/>
              <a:defRPr sz="1400">
                <a:solidFill>
                  <a:schemeClr val="tx1"/>
                </a:solidFill>
                <a:latin typeface="Century Gothic" panose="020B0502020202020204" pitchFamily="34" charset="0"/>
              </a:defRPr>
            </a:lvl4pPr>
            <a:lvl5pPr marL="2057400" indent="-228600">
              <a:lnSpc>
                <a:spcPct val="120000"/>
              </a:lnSpc>
              <a:spcBef>
                <a:spcPts val="500"/>
              </a:spcBef>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5pPr>
            <a:lvl6pPr marL="25146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6pPr>
            <a:lvl7pPr marL="29718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7pPr>
            <a:lvl8pPr marL="34290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8pPr>
            <a:lvl9pPr marL="3886200" indent="-228600" defTabSz="457200" eaLnBrk="0" fontAlgn="base" hangingPunct="0">
              <a:lnSpc>
                <a:spcPct val="120000"/>
              </a:lnSpc>
              <a:spcBef>
                <a:spcPts val="500"/>
              </a:spcBef>
              <a:spcAft>
                <a:spcPct val="0"/>
              </a:spcAft>
              <a:buClr>
                <a:schemeClr val="accent1"/>
              </a:buClr>
              <a:buSzPct val="100000"/>
              <a:buFont typeface="Arial" panose="020B0604020202020204" pitchFamily="34" charset="0"/>
              <a:buChar char="•"/>
              <a:defRPr sz="1200">
                <a:solidFill>
                  <a:schemeClr val="tx1"/>
                </a:solidFill>
                <a:latin typeface="Century Gothic" panose="020B0502020202020204" pitchFamily="34" charset="0"/>
              </a:defRPr>
            </a:lvl9pPr>
          </a:lstStyle>
          <a:p>
            <a:pPr>
              <a:buNone/>
            </a:pPr>
            <a:r>
              <a:rPr lang="en-US" altLang="en-US" sz="3200" b="1" dirty="0" smtClean="0"/>
              <a:t>• </a:t>
            </a:r>
            <a:r>
              <a:rPr lang="en-US" altLang="en-US" sz="3200" b="1" i="1" dirty="0"/>
              <a:t>The dust in man.</a:t>
            </a:r>
            <a:r>
              <a:rPr lang="en-US" altLang="en-US" sz="3200" b="1" dirty="0"/>
              <a:t> </a:t>
            </a:r>
            <a:endParaRPr lang="en-US" altLang="en-US" sz="3200" b="1" dirty="0" smtClean="0"/>
          </a:p>
          <a:p>
            <a:pPr>
              <a:buNone/>
            </a:pPr>
            <a:r>
              <a:rPr lang="en-US" altLang="en-US" sz="3200" b="1" i="1" dirty="0" smtClean="0"/>
              <a:t>"</a:t>
            </a:r>
            <a:r>
              <a:rPr lang="en-US" altLang="en-US" sz="3200" b="1" i="1" dirty="0"/>
              <a:t>Of the dust of the ground."</a:t>
            </a:r>
            <a:r>
              <a:rPr lang="en-US" altLang="en-US" sz="3200" b="1" dirty="0"/>
              <a:t> That is what God used to make man. That is what the body of man shall return to when his body dies. </a:t>
            </a:r>
            <a:r>
              <a:rPr lang="en-US" altLang="en-US" sz="3200" b="1" i="1" dirty="0"/>
              <a:t>"Dust thou art, and unto dust shalt thou return"</a:t>
            </a:r>
            <a:r>
              <a:rPr lang="en-US" altLang="en-US" sz="3200" b="1" dirty="0"/>
              <a:t> (</a:t>
            </a:r>
            <a:r>
              <a:rPr lang="en-US" altLang="en-US" sz="3200" b="1" dirty="0">
                <a:hlinkClick r:id="rId2"/>
              </a:rPr>
              <a:t>Genesis 3:19</a:t>
            </a:r>
            <a:r>
              <a:rPr lang="en-US" altLang="en-US" sz="3200" b="1" dirty="0"/>
              <a:t>). This dust "does not refer to dry pulverized earth only. Here, without a doubt, a damp mass of the finest earth is under consideration" (</a:t>
            </a:r>
            <a:r>
              <a:rPr lang="en-US" altLang="en-US" sz="3200" b="1" dirty="0" err="1"/>
              <a:t>Leupold</a:t>
            </a:r>
            <a:r>
              <a:rPr lang="en-US" altLang="en-US" sz="3200" b="1" dirty="0"/>
              <a:t>); but not mud as some song writers have suggested. Being made of "dust" should keep man humble, but it does not make us too low for God's help, for </a:t>
            </a:r>
            <a:r>
              <a:rPr lang="en-US" altLang="en-US" sz="3200" b="1" i="1" dirty="0"/>
              <a:t>"he </a:t>
            </a:r>
            <a:r>
              <a:rPr lang="en-US" altLang="en-US" sz="3200" b="1" i="1" dirty="0" err="1"/>
              <a:t>knoweth</a:t>
            </a:r>
            <a:r>
              <a:rPr lang="en-US" altLang="en-US" sz="3200" b="1" i="1" dirty="0"/>
              <a:t> our frame; he </a:t>
            </a:r>
            <a:r>
              <a:rPr lang="en-US" altLang="en-US" sz="3200" b="1" i="1" dirty="0" err="1"/>
              <a:t>remembereth</a:t>
            </a:r>
            <a:r>
              <a:rPr lang="en-US" altLang="en-US" sz="3200" b="1" i="1" dirty="0"/>
              <a:t> that we are dust"</a:t>
            </a:r>
            <a:r>
              <a:rPr lang="en-US" altLang="en-US" sz="3200" b="1" dirty="0"/>
              <a:t> (</a:t>
            </a:r>
            <a:r>
              <a:rPr lang="en-US" altLang="en-US" sz="3200" b="1" dirty="0">
                <a:hlinkClick r:id="rId3"/>
              </a:rPr>
              <a:t>Psalm 103:14</a:t>
            </a:r>
            <a:r>
              <a:rPr lang="en-US" altLang="en-US" sz="3200" b="1" dirty="0" smtClean="0"/>
              <a:t>).</a:t>
            </a:r>
            <a:endParaRPr lang="en-US" altLang="en-US" sz="3200" b="1" dirty="0"/>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TM10001114[[fn=Gallery]]</Template>
  <TotalTime>436</TotalTime>
  <Words>2842</Words>
  <Application>Microsoft Office PowerPoint</Application>
  <PresentationFormat>Widescreen</PresentationFormat>
  <Paragraphs>59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Century Gothic</vt:lpstr>
      <vt:lpstr>Arial</vt:lpstr>
      <vt:lpstr>Calibri</vt:lpstr>
      <vt:lpstr>Times New Roman</vt:lpstr>
      <vt:lpstr>Gallery</vt:lpstr>
      <vt:lpstr> (Genesis 2: 1-25)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4:  Why God Created People (Genesis 1:26-31)</dc:title>
  <dc:creator>cprice</dc:creator>
  <cp:lastModifiedBy>Jared Spiva</cp:lastModifiedBy>
  <cp:revision>27</cp:revision>
  <dcterms:created xsi:type="dcterms:W3CDTF">2020-08-14T15:11:13Z</dcterms:created>
  <dcterms:modified xsi:type="dcterms:W3CDTF">2020-09-14T01:31:13Z</dcterms:modified>
</cp:coreProperties>
</file>